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465-E5FD-444E-A3C6-13AB3B0E5517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6336-03E2-48D6-85C2-A6A304593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64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465-E5FD-444E-A3C6-13AB3B0E5517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6336-03E2-48D6-85C2-A6A304593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44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465-E5FD-444E-A3C6-13AB3B0E5517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6336-03E2-48D6-85C2-A6A304593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2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465-E5FD-444E-A3C6-13AB3B0E5517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6336-03E2-48D6-85C2-A6A304593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69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465-E5FD-444E-A3C6-13AB3B0E5517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6336-03E2-48D6-85C2-A6A304593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5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465-E5FD-444E-A3C6-13AB3B0E5517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6336-03E2-48D6-85C2-A6A304593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10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465-E5FD-444E-A3C6-13AB3B0E5517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6336-03E2-48D6-85C2-A6A304593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4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465-E5FD-444E-A3C6-13AB3B0E5517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6336-03E2-48D6-85C2-A6A304593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2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465-E5FD-444E-A3C6-13AB3B0E5517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6336-03E2-48D6-85C2-A6A304593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05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465-E5FD-444E-A3C6-13AB3B0E5517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6336-03E2-48D6-85C2-A6A304593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465-E5FD-444E-A3C6-13AB3B0E5517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6336-03E2-48D6-85C2-A6A304593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35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AC465-E5FD-444E-A3C6-13AB3B0E5517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66336-03E2-48D6-85C2-A6A304593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5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AL-ITM\کم مصرف\Arm\بسم ا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915399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682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fa-IR" dirty="0">
                <a:solidFill>
                  <a:srgbClr val="00B050"/>
                </a:solidFill>
              </a:rPr>
              <a:t>توصیه های عمومی حین سفر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5638800"/>
          </a:xfrm>
        </p:spPr>
        <p:txBody>
          <a:bodyPr>
            <a:normAutofit/>
          </a:bodyPr>
          <a:lstStyle/>
          <a:p>
            <a:pPr marL="0" lvl="0" indent="0" algn="ctr" rtl="1">
              <a:buNone/>
            </a:pPr>
            <a:r>
              <a:rPr lang="fa-IR" dirty="0" smtClean="0"/>
              <a:t> </a:t>
            </a:r>
            <a:r>
              <a:rPr lang="fa-IR" dirty="0"/>
              <a:t>شرایط </a:t>
            </a:r>
            <a:r>
              <a:rPr lang="fa-IR" dirty="0" smtClean="0"/>
              <a:t>غیرمعمول بدن در سفر</a:t>
            </a:r>
            <a:endParaRPr lang="fa-IR" dirty="0"/>
          </a:p>
          <a:p>
            <a:pPr marL="0" lvl="0" indent="0" algn="r" rtl="1">
              <a:buNone/>
            </a:pPr>
            <a:r>
              <a:rPr lang="fa-IR" dirty="0" smtClean="0"/>
              <a:t> عدم درگیر کردن بدن با </a:t>
            </a:r>
            <a:r>
              <a:rPr lang="fa-IR" dirty="0"/>
              <a:t>چیزهای دیگر </a:t>
            </a:r>
            <a:r>
              <a:rPr lang="fa-IR" dirty="0" smtClean="0"/>
              <a:t>مانند:</a:t>
            </a:r>
            <a:endParaRPr lang="fa-IR" dirty="0"/>
          </a:p>
          <a:p>
            <a:pPr marL="0" lvl="0" indent="0" algn="r" rtl="1">
              <a:buNone/>
            </a:pPr>
            <a:r>
              <a:rPr lang="fa-IR" dirty="0" smtClean="0"/>
              <a:t> </a:t>
            </a:r>
            <a:r>
              <a:rPr lang="fa-IR" dirty="0"/>
              <a:t>پرخوری یا خوردن غذاهای نامناسب، فکروخیال، جرّو بحث با همسفران، کم­خوابی </a:t>
            </a:r>
            <a:endParaRPr lang="fa-IR" dirty="0" smtClean="0"/>
          </a:p>
          <a:p>
            <a:pPr marL="0" lvl="0" indent="0" algn="ctr" rtl="1">
              <a:buNone/>
            </a:pPr>
            <a:r>
              <a:rPr lang="fa-IR" dirty="0" smtClean="0"/>
              <a:t> کاستن از قدرت بدن در </a:t>
            </a:r>
            <a:r>
              <a:rPr lang="fa-IR" dirty="0"/>
              <a:t>حفظ تعادل </a:t>
            </a:r>
            <a:r>
              <a:rPr lang="fa-IR" dirty="0" smtClean="0"/>
              <a:t> </a:t>
            </a:r>
            <a:endParaRPr lang="en-US" dirty="0"/>
          </a:p>
          <a:p>
            <a:pPr marL="0" lvl="0" indent="0" algn="r" rtl="1">
              <a:buNone/>
            </a:pPr>
            <a:r>
              <a:rPr lang="fa-IR" dirty="0"/>
              <a:t>ا</a:t>
            </a:r>
            <a:r>
              <a:rPr lang="fa-IR" dirty="0" smtClean="0"/>
              <a:t>ستفاده از </a:t>
            </a:r>
            <a:r>
              <a:rPr lang="fa-IR" dirty="0"/>
              <a:t>عطر مناسب </a:t>
            </a:r>
            <a:r>
              <a:rPr lang="fa-IR" dirty="0" smtClean="0"/>
              <a:t>در سفر - </a:t>
            </a:r>
            <a:r>
              <a:rPr lang="fa-IR" dirty="0"/>
              <a:t>تقویت جسمی و روحی خود و </a:t>
            </a:r>
            <a:r>
              <a:rPr lang="fa-IR" dirty="0" smtClean="0"/>
              <a:t>اطرافیان</a:t>
            </a:r>
            <a:endParaRPr lang="en-US" dirty="0"/>
          </a:p>
          <a:p>
            <a:pPr marL="0" lvl="0" indent="0" algn="ctr" rtl="1">
              <a:buNone/>
            </a:pPr>
            <a:r>
              <a:rPr lang="fa-IR" sz="2600" b="1" dirty="0"/>
              <a:t>شستشوی دست ساده­ترین </a:t>
            </a:r>
            <a:r>
              <a:rPr lang="fa-IR" sz="2600" b="1" dirty="0" smtClean="0"/>
              <a:t>و </a:t>
            </a:r>
            <a:r>
              <a:rPr lang="fa-IR" sz="2600" b="1" dirty="0"/>
              <a:t>مؤثرترین روش برای جلوگیری از انتقال عفونت </a:t>
            </a:r>
            <a:endParaRPr lang="fa-IR" sz="2600" b="1" dirty="0" smtClean="0"/>
          </a:p>
          <a:p>
            <a:pPr marL="0" lvl="0" indent="0" algn="r" rtl="1">
              <a:buNone/>
            </a:pPr>
            <a:r>
              <a:rPr lang="fa-IR" dirty="0" smtClean="0"/>
              <a:t>شستشوی </a:t>
            </a:r>
            <a:r>
              <a:rPr lang="fa-IR" dirty="0"/>
              <a:t>دست با آب و </a:t>
            </a:r>
            <a:r>
              <a:rPr lang="fa-IR" dirty="0" smtClean="0"/>
              <a:t>صابون: </a:t>
            </a:r>
            <a:r>
              <a:rPr lang="fa-IR" dirty="0"/>
              <a:t>بعد از رفتن به توالت، قبل از غذا خوردن و قبل از تهیه و آماده‌ سازی غذا </a:t>
            </a:r>
            <a:endParaRPr lang="en-US" dirty="0"/>
          </a:p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529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fa-IR" b="1" dirty="0">
                <a:solidFill>
                  <a:srgbClr val="00B050"/>
                </a:solidFill>
              </a:rPr>
              <a:t>عرق‌سوز شدن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/>
          <a:lstStyle/>
          <a:p>
            <a:pPr marL="514350" lvl="0" indent="-514350" algn="r" rtl="1">
              <a:lnSpc>
                <a:spcPct val="150000"/>
              </a:lnSpc>
              <a:buFont typeface="+mj-lt"/>
              <a:buAutoNum type="arabicParenR"/>
            </a:pPr>
            <a:r>
              <a:rPr lang="fa-IR" dirty="0"/>
              <a:t>از لباس زیر نخی و گشاد استفاده </a:t>
            </a:r>
            <a:r>
              <a:rPr lang="fa-IR" dirty="0" smtClean="0"/>
              <a:t>کنید</a:t>
            </a:r>
            <a:endParaRPr lang="en-US" dirty="0"/>
          </a:p>
          <a:p>
            <a:pPr marL="514350" lvl="0" indent="-514350" algn="r" rtl="1">
              <a:lnSpc>
                <a:spcPct val="150000"/>
              </a:lnSpc>
              <a:buFont typeface="+mj-lt"/>
              <a:buAutoNum type="arabicParenR"/>
            </a:pPr>
            <a:r>
              <a:rPr lang="fa-IR" dirty="0"/>
              <a:t>روزی یکی- دو بار در دستشویی یا حمام ناحیه کشاله ران را با آب و صابون شستشو دهید و سپس کاملا خشک </a:t>
            </a:r>
            <a:r>
              <a:rPr lang="fa-IR" dirty="0" smtClean="0"/>
              <a:t>کنید</a:t>
            </a:r>
            <a:endParaRPr lang="en-US" dirty="0"/>
          </a:p>
          <a:p>
            <a:pPr marL="514350" lvl="0" indent="-514350" algn="r" rtl="1">
              <a:lnSpc>
                <a:spcPct val="150000"/>
              </a:lnSpc>
              <a:buFont typeface="+mj-lt"/>
              <a:buAutoNum type="arabicParenR"/>
            </a:pPr>
            <a:r>
              <a:rPr lang="fa-IR" dirty="0"/>
              <a:t>از مصرف غذاهای تندوتیز، خیلی شیرین و خیلی چرب خودداری کنید.</a:t>
            </a:r>
            <a:endParaRPr lang="en-US" dirty="0"/>
          </a:p>
          <a:p>
            <a:pPr marL="514350" lvl="0" indent="-514350" algn="r" rtl="1">
              <a:lnSpc>
                <a:spcPct val="150000"/>
              </a:lnSpc>
              <a:buFont typeface="+mj-lt"/>
              <a:buAutoNum type="arabicParenR"/>
            </a:pPr>
            <a:r>
              <a:rPr lang="fa-IR" dirty="0"/>
              <a:t>درصورت امکان، هر شب لباس زیر خود را عوض کنید.</a:t>
            </a:r>
            <a:endParaRPr lang="en-US" dirty="0"/>
          </a:p>
          <a:p>
            <a:pPr marL="514350" indent="-514350" algn="r">
              <a:lnSpc>
                <a:spcPct val="150000"/>
              </a:lnSpc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185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fa-IR" b="1" dirty="0">
                <a:solidFill>
                  <a:srgbClr val="00B050"/>
                </a:solidFill>
              </a:rPr>
              <a:t>عرق‌سوز شدن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15000"/>
          </a:xfrm>
        </p:spPr>
        <p:txBody>
          <a:bodyPr>
            <a:normAutofit fontScale="85000" lnSpcReduction="20000"/>
          </a:bodyPr>
          <a:lstStyle/>
          <a:p>
            <a:pPr marL="514350" indent="-514350" algn="r" rtl="1">
              <a:lnSpc>
                <a:spcPct val="150000"/>
              </a:lnSpc>
              <a:buFont typeface="+mj-lt"/>
              <a:buAutoNum type="arabicParenR"/>
            </a:pPr>
            <a:r>
              <a:rPr lang="fa-IR" dirty="0"/>
              <a:t>مالیدن عسل، گلاب، مخلوط عسل و گلاب، روغن زیتون، </a:t>
            </a:r>
            <a:r>
              <a:rPr lang="fa-IR" dirty="0">
                <a:solidFill>
                  <a:srgbClr val="FF0000"/>
                </a:solidFill>
              </a:rPr>
              <a:t>روغن بنفشه</a:t>
            </a:r>
            <a:r>
              <a:rPr lang="fa-IR" dirty="0"/>
              <a:t>، روغن کدو، روغن خیار، سدر، مورد، پماد زینك اكساید، پمادكالاندولا و ... در پیش‌گیری از این مشکل مفید است. راه مناسب دیگر این است که در حمّام روی نواحی مستعد، سرکه یا </a:t>
            </a:r>
            <a:r>
              <a:rPr lang="fa-IR" dirty="0">
                <a:solidFill>
                  <a:srgbClr val="FF0000"/>
                </a:solidFill>
              </a:rPr>
              <a:t>آب­لیمو </a:t>
            </a:r>
            <a:r>
              <a:rPr lang="fa-IR" dirty="0"/>
              <a:t>مالیده بعد از چنددقیقه آب­کشی کنید.</a:t>
            </a:r>
            <a:endParaRPr lang="en-US" dirty="0"/>
          </a:p>
          <a:p>
            <a:pPr marL="514350" indent="-514350" algn="r" rtl="1">
              <a:lnSpc>
                <a:spcPct val="150000"/>
              </a:lnSpc>
              <a:buFont typeface="+mj-lt"/>
              <a:buAutoNum type="arabicParenR"/>
            </a:pPr>
            <a:r>
              <a:rPr lang="fa-IR" dirty="0"/>
              <a:t>در صورت ایجاد عرق­سوز، باز هم شستشو با آب و صابون انجام شود و بعد از خشک شدن از داروهای بند فوق استفاده شود. در صورت عدم دسترسی، مالیدن میوه­هایی مانند </a:t>
            </a:r>
            <a:r>
              <a:rPr lang="fa-IR" dirty="0">
                <a:solidFill>
                  <a:srgbClr val="FF0000"/>
                </a:solidFill>
              </a:rPr>
              <a:t>خیار</a:t>
            </a:r>
            <a:r>
              <a:rPr lang="fa-IR" dirty="0"/>
              <a:t> یا کاهو، مالیدن سفیده تخم مرغ یا ضماد کردن دانه­های له شده انار و یا حتّی </a:t>
            </a:r>
            <a:r>
              <a:rPr lang="fa-IR" dirty="0">
                <a:solidFill>
                  <a:srgbClr val="FF0000"/>
                </a:solidFill>
              </a:rPr>
              <a:t>ماساژ روغن نباتی </a:t>
            </a:r>
            <a:r>
              <a:rPr lang="fa-IR" dirty="0"/>
              <a:t>هم خیلی خوب است. </a:t>
            </a:r>
            <a:endParaRPr lang="en-US" dirty="0"/>
          </a:p>
          <a:p>
            <a:pPr marL="514350" indent="-514350" algn="r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446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fa-IR" b="1" dirty="0">
                <a:solidFill>
                  <a:srgbClr val="00B050"/>
                </a:solidFill>
              </a:rPr>
              <a:t>کمردرد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257800"/>
          </a:xfrm>
        </p:spPr>
        <p:txBody>
          <a:bodyPr/>
          <a:lstStyle/>
          <a:p>
            <a:pPr lvl="0" algn="r" rtl="1">
              <a:lnSpc>
                <a:spcPct val="150000"/>
              </a:lnSpc>
            </a:pPr>
            <a:r>
              <a:rPr lang="fa-IR" dirty="0"/>
              <a:t>در طول پیاده روی، کمر خود را با شال یا گن، محکم ببندید.</a:t>
            </a:r>
            <a:endParaRPr lang="en-US" dirty="0"/>
          </a:p>
          <a:p>
            <a:pPr lvl="0" algn="r" rtl="1">
              <a:lnSpc>
                <a:spcPct val="150000"/>
              </a:lnSpc>
            </a:pPr>
            <a:r>
              <a:rPr lang="fa-IR" dirty="0"/>
              <a:t>از کوله استاندارد استفاده کنید و بندهای کمری کوله را محکم ببندید.</a:t>
            </a:r>
            <a:endParaRPr lang="en-US" dirty="0"/>
          </a:p>
          <a:p>
            <a:pPr lvl="0" algn="r" rtl="1">
              <a:lnSpc>
                <a:spcPct val="150000"/>
              </a:lnSpc>
            </a:pPr>
            <a:r>
              <a:rPr lang="fa-IR" dirty="0"/>
              <a:t>استفاده از عصا یا چوب‌دستی به هنگام پیاده‌روی را فراموش نکنید.</a:t>
            </a:r>
            <a:endParaRPr lang="en-US" dirty="0"/>
          </a:p>
          <a:p>
            <a:pPr lvl="0" algn="r" rtl="1">
              <a:lnSpc>
                <a:spcPct val="150000"/>
              </a:lnSpc>
            </a:pPr>
            <a:r>
              <a:rPr lang="fa-IR" dirty="0"/>
              <a:t>از مصرف غذاهای سردی به شدّت پرهیز کنید.</a:t>
            </a:r>
            <a:endParaRPr lang="en-US" dirty="0"/>
          </a:p>
          <a:p>
            <a:pPr algn="r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413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fa-IR" b="1" dirty="0" smtClean="0">
                <a:solidFill>
                  <a:srgbClr val="00B050"/>
                </a:solidFill>
              </a:rPr>
              <a:t>کمردرد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943600"/>
          </a:xfrm>
        </p:spPr>
        <p:txBody>
          <a:bodyPr>
            <a:normAutofit fontScale="77500" lnSpcReduction="20000"/>
          </a:bodyPr>
          <a:lstStyle/>
          <a:p>
            <a:pPr algn="r" rtl="1">
              <a:lnSpc>
                <a:spcPct val="150000"/>
              </a:lnSpc>
            </a:pPr>
            <a:r>
              <a:rPr lang="fa-IR" sz="3500" dirty="0"/>
              <a:t>در صورت امکان هر روز مقداری </a:t>
            </a:r>
            <a:r>
              <a:rPr lang="fa-IR" sz="3500" dirty="0">
                <a:solidFill>
                  <a:srgbClr val="FF0000"/>
                </a:solidFill>
              </a:rPr>
              <a:t>زنجبیل را در آب گرم حل کرده میل </a:t>
            </a:r>
            <a:r>
              <a:rPr lang="fa-IR" sz="3500" dirty="0"/>
              <a:t>کنید.</a:t>
            </a:r>
            <a:endParaRPr lang="en-US" sz="3500" dirty="0"/>
          </a:p>
          <a:p>
            <a:pPr algn="r" rtl="1">
              <a:lnSpc>
                <a:spcPct val="150000"/>
              </a:lnSpc>
            </a:pPr>
            <a:r>
              <a:rPr lang="fa-IR" sz="3500" dirty="0"/>
              <a:t>هرشب، کمر، </a:t>
            </a:r>
            <a:r>
              <a:rPr lang="fa-IR" sz="3500" dirty="0">
                <a:solidFill>
                  <a:srgbClr val="FF0000"/>
                </a:solidFill>
              </a:rPr>
              <a:t>پشت ران و ساق، </a:t>
            </a:r>
            <a:r>
              <a:rPr lang="fa-IR" sz="3500" dirty="0"/>
              <a:t>زیر قوزک خارجی و فاصله بین قوزک خارجی تا بین انگشت اوّل و دوّم پای مبتلا را با </a:t>
            </a:r>
            <a:r>
              <a:rPr lang="fa-IR" sz="3500" dirty="0">
                <a:solidFill>
                  <a:srgbClr val="FF0000"/>
                </a:solidFill>
              </a:rPr>
              <a:t>روغن زیتون </a:t>
            </a:r>
            <a:r>
              <a:rPr lang="fa-IR" sz="3500" dirty="0"/>
              <a:t>(یا بابونه، یا سیاهدانه یا کنجد یا ...)</a:t>
            </a:r>
            <a:r>
              <a:rPr lang="fa-IR" sz="3500" dirty="0">
                <a:solidFill>
                  <a:srgbClr val="FF0000"/>
                </a:solidFill>
              </a:rPr>
              <a:t> ماساژ </a:t>
            </a:r>
            <a:r>
              <a:rPr lang="fa-IR" sz="3500" dirty="0"/>
              <a:t>دهید.</a:t>
            </a:r>
            <a:endParaRPr lang="en-US" sz="3500" dirty="0"/>
          </a:p>
          <a:p>
            <a:pPr algn="r" rtl="1">
              <a:lnSpc>
                <a:spcPct val="150000"/>
              </a:lnSpc>
            </a:pPr>
            <a:r>
              <a:rPr lang="fa-IR" sz="3500" dirty="0"/>
              <a:t>در صورت تشدید کمردرد و به ویژه درد در مسیر عصب سیاتیک، علاوه بر مراجعه پزشکی، سعی کنید بخشی از مسیر را با </a:t>
            </a:r>
            <a:r>
              <a:rPr lang="fa-IR" sz="3500" dirty="0">
                <a:solidFill>
                  <a:srgbClr val="FF0000"/>
                </a:solidFill>
              </a:rPr>
              <a:t>ماشین </a:t>
            </a:r>
            <a:r>
              <a:rPr lang="fa-IR" sz="3500" dirty="0"/>
              <a:t>طی کنید. در این تصمیم‌گیری عاقلانه عمل کنید و مطمئن باشید که حضرت ارباب، علیه السّلام، از نیت شما باخبرند و انشاءالله اجر پیاده­روی کامل را به شما هبه خواهند نمود.</a:t>
            </a:r>
            <a:endParaRPr lang="en-US" sz="3500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643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fa-IR" b="1" dirty="0" smtClean="0">
                <a:solidFill>
                  <a:srgbClr val="00B050"/>
                </a:solidFill>
              </a:rPr>
              <a:t>نوشیدن آب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6019800"/>
          </a:xfrm>
        </p:spPr>
        <p:txBody>
          <a:bodyPr>
            <a:normAutofit fontScale="92500" lnSpcReduction="10000"/>
          </a:bodyPr>
          <a:lstStyle/>
          <a:p>
            <a:pPr marL="514350" lvl="0" indent="-514350" algn="r" rtl="1">
              <a:lnSpc>
                <a:spcPct val="150000"/>
              </a:lnSpc>
              <a:buFont typeface="+mj-lt"/>
              <a:buAutoNum type="arabicParenR"/>
            </a:pPr>
            <a:r>
              <a:rPr lang="fa-IR" sz="2700" dirty="0"/>
              <a:t>به هیچ وجه در نوشیدن آب </a:t>
            </a:r>
            <a:r>
              <a:rPr lang="fa-IR" sz="2700" dirty="0">
                <a:solidFill>
                  <a:srgbClr val="FF0000"/>
                </a:solidFill>
              </a:rPr>
              <a:t>زیاده­روی</a:t>
            </a:r>
            <a:r>
              <a:rPr lang="fa-IR" sz="2700" dirty="0"/>
              <a:t> </a:t>
            </a:r>
            <a:r>
              <a:rPr lang="fa-IR" sz="2700" dirty="0"/>
              <a:t>نکنید</a:t>
            </a:r>
            <a:endParaRPr lang="en-US" sz="2700" dirty="0"/>
          </a:p>
          <a:p>
            <a:pPr marL="514350" lvl="0" indent="-514350" algn="r" rtl="1">
              <a:lnSpc>
                <a:spcPct val="150000"/>
              </a:lnSpc>
              <a:buFont typeface="+mj-lt"/>
              <a:buAutoNum type="arabicParenR"/>
            </a:pPr>
            <a:r>
              <a:rPr lang="fa-IR" sz="2700" dirty="0">
                <a:solidFill>
                  <a:srgbClr val="FF0000"/>
                </a:solidFill>
              </a:rPr>
              <a:t>آب خیلی سرد یا آبی که با یخ سرد شده </a:t>
            </a:r>
            <a:r>
              <a:rPr lang="fa-IR" sz="2700" dirty="0"/>
              <a:t>است را ننوشید؛ به ویژه در هنگام تشنگی شدید یا گرمای هوا.</a:t>
            </a:r>
            <a:endParaRPr lang="en-US" sz="2700" dirty="0"/>
          </a:p>
          <a:p>
            <a:pPr marL="514350" lvl="0" indent="-514350" algn="r" rtl="1">
              <a:lnSpc>
                <a:spcPct val="150000"/>
              </a:lnSpc>
              <a:buFont typeface="+mj-lt"/>
              <a:buAutoNum type="arabicParenR"/>
            </a:pPr>
            <a:r>
              <a:rPr lang="fa-IR" sz="2700" dirty="0"/>
              <a:t>آب را جرعه جرعه و آرام و در سه نفس بنوشید.</a:t>
            </a:r>
            <a:endParaRPr lang="en-US" sz="2700" dirty="0"/>
          </a:p>
          <a:p>
            <a:pPr marL="514350" lvl="0" indent="-514350" algn="r" rtl="1">
              <a:lnSpc>
                <a:spcPct val="150000"/>
              </a:lnSpc>
              <a:buFont typeface="+mj-lt"/>
              <a:buAutoNum type="arabicParenR"/>
            </a:pPr>
            <a:r>
              <a:rPr lang="fa-IR" sz="2700" dirty="0"/>
              <a:t>بلافاصله بعد از پیاده­روی طولانی و در حالی که </a:t>
            </a:r>
            <a:r>
              <a:rPr lang="fa-IR" sz="2700" dirty="0">
                <a:solidFill>
                  <a:srgbClr val="FF0000"/>
                </a:solidFill>
              </a:rPr>
              <a:t>بدنتان داغ </a:t>
            </a:r>
            <a:r>
              <a:rPr lang="fa-IR" sz="2700" dirty="0"/>
              <a:t>است و هنگام تشنگی شدید یا گرمای هوا، آب (مخصوصا آب یخ) </a:t>
            </a:r>
            <a:r>
              <a:rPr lang="fa-IR" sz="2700" dirty="0">
                <a:solidFill>
                  <a:srgbClr val="FF0000"/>
                </a:solidFill>
              </a:rPr>
              <a:t>ننوشید</a:t>
            </a:r>
            <a:r>
              <a:rPr lang="fa-IR" sz="2700" dirty="0"/>
              <a:t>. ابتدا کمی استراحت کنید تا بدن کمی آرامش پیدا کند؛ حالا </a:t>
            </a:r>
            <a:r>
              <a:rPr lang="fa-IR" sz="2700" dirty="0">
                <a:solidFill>
                  <a:srgbClr val="FF0000"/>
                </a:solidFill>
              </a:rPr>
              <a:t>آب را کمی مزمزه </a:t>
            </a:r>
            <a:r>
              <a:rPr lang="fa-IR" sz="2700" dirty="0"/>
              <a:t>کنید؛ کمی آب به صورت خود بزنید؛ در صورت امکان، دست و پایتان را با آب بشویید و بعد از چند دقیقه و با خنک شدن و آرامش یافتن بدن، به آرامی و جرعه جرعه آب بنوشید.</a:t>
            </a:r>
            <a:endParaRPr lang="en-US" sz="2700" dirty="0"/>
          </a:p>
          <a:p>
            <a:pPr marL="514350" indent="-514350" algn="r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984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fa-IR" b="1" dirty="0" smtClean="0">
                <a:solidFill>
                  <a:srgbClr val="00B050"/>
                </a:solidFill>
              </a:rPr>
              <a:t>نوشیدن آب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6019800"/>
          </a:xfrm>
        </p:spPr>
        <p:txBody>
          <a:bodyPr>
            <a:normAutofit fontScale="92500" lnSpcReduction="10000"/>
          </a:bodyPr>
          <a:lstStyle/>
          <a:p>
            <a:pPr lvl="0" algn="r" rtl="1">
              <a:lnSpc>
                <a:spcPct val="150000"/>
              </a:lnSpc>
            </a:pPr>
            <a:r>
              <a:rPr lang="fa-IR" sz="2700" dirty="0"/>
              <a:t>بین </a:t>
            </a:r>
            <a:r>
              <a:rPr lang="fa-IR" sz="2700" dirty="0"/>
              <a:t>یا بلافاصله بعد از </a:t>
            </a:r>
            <a:r>
              <a:rPr lang="fa-IR" sz="2700" dirty="0">
                <a:solidFill>
                  <a:srgbClr val="FF0000"/>
                </a:solidFill>
              </a:rPr>
              <a:t>خواب و در حمّام </a:t>
            </a:r>
            <a:r>
              <a:rPr lang="fa-IR" sz="2700" dirty="0"/>
              <a:t>یا بلافاصله بعد از آن آب ننوشید.</a:t>
            </a:r>
            <a:endParaRPr lang="en-US" sz="2700" dirty="0"/>
          </a:p>
          <a:p>
            <a:pPr lvl="0" algn="r" rtl="1">
              <a:lnSpc>
                <a:spcPct val="150000"/>
              </a:lnSpc>
            </a:pPr>
            <a:r>
              <a:rPr lang="fa-IR" sz="2700" dirty="0"/>
              <a:t>حتّی­المقدور سعی کنید برای نوشیدن فقط </a:t>
            </a:r>
            <a:r>
              <a:rPr lang="fa-IR" sz="2700" dirty="0">
                <a:solidFill>
                  <a:srgbClr val="FF0000"/>
                </a:solidFill>
              </a:rPr>
              <a:t>از آب معدنی­هایی </a:t>
            </a:r>
            <a:r>
              <a:rPr lang="fa-IR" sz="2700" dirty="0"/>
              <a:t>که به وفور در مسیر توزیع می شوند استفاده کنید.</a:t>
            </a:r>
            <a:endParaRPr lang="en-US" sz="2700" dirty="0"/>
          </a:p>
          <a:p>
            <a:pPr lvl="0" algn="r" rtl="1">
              <a:lnSpc>
                <a:spcPct val="150000"/>
              </a:lnSpc>
            </a:pPr>
            <a:r>
              <a:rPr lang="fa-IR" sz="2700" dirty="0"/>
              <a:t>افزودن کمی </a:t>
            </a:r>
            <a:r>
              <a:rPr lang="fa-IR" sz="2700" dirty="0">
                <a:solidFill>
                  <a:srgbClr val="FF0000"/>
                </a:solidFill>
              </a:rPr>
              <a:t>سرکه یا آب­لیموترش </a:t>
            </a:r>
            <a:r>
              <a:rPr lang="fa-IR" sz="2700" dirty="0"/>
              <a:t>یا سکنجبین به آب، بسیاری از</a:t>
            </a:r>
            <a:r>
              <a:rPr lang="fa-IR" sz="2700" dirty="0">
                <a:solidFill>
                  <a:srgbClr val="FF0000"/>
                </a:solidFill>
              </a:rPr>
              <a:t> ضررهای </a:t>
            </a:r>
            <a:r>
              <a:rPr lang="fa-IR" sz="2700" dirty="0"/>
              <a:t>آن را </a:t>
            </a:r>
            <a:r>
              <a:rPr lang="fa-IR" sz="2700" dirty="0">
                <a:solidFill>
                  <a:srgbClr val="FF0000"/>
                </a:solidFill>
              </a:rPr>
              <a:t>جبران</a:t>
            </a:r>
            <a:r>
              <a:rPr lang="fa-IR" sz="2700" dirty="0"/>
              <a:t> می­کند. این کار جلوی تشنه شدن زیاد را هم می گیرد و داغی بدن را کم می کند.</a:t>
            </a:r>
            <a:endParaRPr lang="en-US" sz="2700" dirty="0"/>
          </a:p>
          <a:p>
            <a:pPr lvl="0" algn="r" rtl="1">
              <a:lnSpc>
                <a:spcPct val="150000"/>
              </a:lnSpc>
            </a:pPr>
            <a:r>
              <a:rPr lang="fa-IR" sz="2700" dirty="0"/>
              <a:t>خوردن سير، پياز و كاهو هم ضرر آب­های آشامیدنی آلوده را کم می­کنند.</a:t>
            </a:r>
            <a:endParaRPr lang="en-US" sz="2700" dirty="0"/>
          </a:p>
          <a:p>
            <a:pPr algn="r" rtl="1">
              <a:lnSpc>
                <a:spcPct val="150000"/>
              </a:lnSpc>
            </a:pPr>
            <a:r>
              <a:rPr lang="fa-IR" sz="2700" dirty="0">
                <a:solidFill>
                  <a:srgbClr val="FF0000"/>
                </a:solidFill>
              </a:rPr>
              <a:t>مصرف چای و قهوه جای آب را نمی گیرد</a:t>
            </a:r>
            <a:r>
              <a:rPr lang="fa-IR" sz="2700" dirty="0"/>
              <a:t>. چای به دلیل خاصیت ادرارآوری می تواند باعث کاهش آب بدن شود؛ لذا از مصرف زیاد آن پرهیز نمایید.</a:t>
            </a:r>
            <a:r>
              <a:rPr lang="fa-IR" dirty="0"/>
              <a:t/>
            </a:r>
            <a:br>
              <a:rPr lang="fa-I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121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fa-IR" b="1" dirty="0">
                <a:solidFill>
                  <a:srgbClr val="00B050"/>
                </a:solidFill>
              </a:rPr>
              <a:t>تدابیر رفع عطش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6248400"/>
          </a:xfrm>
        </p:spPr>
        <p:txBody>
          <a:bodyPr>
            <a:normAutofit lnSpcReduction="10000"/>
          </a:bodyPr>
          <a:lstStyle/>
          <a:p>
            <a:pPr lvl="0" algn="r" rtl="1">
              <a:lnSpc>
                <a:spcPct val="150000"/>
              </a:lnSpc>
            </a:pPr>
            <a:r>
              <a:rPr lang="fa-IR" dirty="0"/>
              <a:t>پرخوری نکنید.</a:t>
            </a:r>
            <a:endParaRPr lang="en-US" dirty="0"/>
          </a:p>
          <a:p>
            <a:pPr lvl="0" algn="r" rtl="1">
              <a:lnSpc>
                <a:spcPct val="150000"/>
              </a:lnSpc>
            </a:pPr>
            <a:r>
              <a:rPr lang="fa-IR" dirty="0"/>
              <a:t>غذاهای </a:t>
            </a:r>
            <a:r>
              <a:rPr lang="fa-IR" dirty="0">
                <a:solidFill>
                  <a:srgbClr val="FF0000"/>
                </a:solidFill>
              </a:rPr>
              <a:t>تند، شور، شیرین و چرب؛ </a:t>
            </a:r>
            <a:r>
              <a:rPr lang="fa-IR" dirty="0"/>
              <a:t>سیر، پیاز، ماهی، زیتون و غذاهای خیلی داغ کمتر بخورید.</a:t>
            </a:r>
            <a:endParaRPr lang="en-US" dirty="0"/>
          </a:p>
          <a:p>
            <a:pPr lvl="0" algn="r" rtl="1">
              <a:lnSpc>
                <a:spcPct val="150000"/>
              </a:lnSpc>
            </a:pPr>
            <a:r>
              <a:rPr lang="fa-IR" dirty="0">
                <a:solidFill>
                  <a:srgbClr val="FF0000"/>
                </a:solidFill>
              </a:rPr>
              <a:t>آب را مخلوط با کمی سرکه یا آب­لیموترش یا گلاب </a:t>
            </a:r>
            <a:r>
              <a:rPr lang="fa-IR" dirty="0"/>
              <a:t>یا سکنجبین بنوشید.</a:t>
            </a:r>
            <a:endParaRPr lang="en-US" dirty="0"/>
          </a:p>
          <a:p>
            <a:pPr lvl="0" algn="r" rtl="1">
              <a:lnSpc>
                <a:spcPct val="150000"/>
              </a:lnSpc>
            </a:pPr>
            <a:r>
              <a:rPr lang="fa-IR" dirty="0"/>
              <a:t>در هنگام پیاده­روی دهان را ببندید و از راه بینی نفس بکشید. </a:t>
            </a:r>
            <a:endParaRPr lang="en-US" dirty="0"/>
          </a:p>
          <a:p>
            <a:pPr lvl="0" algn="r" rtl="1">
              <a:lnSpc>
                <a:spcPct val="150000"/>
              </a:lnSpc>
            </a:pPr>
            <a:r>
              <a:rPr lang="fa-IR" dirty="0"/>
              <a:t>در طول مسیر از زیاد حرف زدن یا آواز خواندن یا سخن گفتن با صدای بلند پرهیز کنید.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19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fa-IR" b="1" dirty="0">
                <a:solidFill>
                  <a:srgbClr val="00B050"/>
                </a:solidFill>
              </a:rPr>
              <a:t>تدابیر رفع عطش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943600"/>
          </a:xfrm>
        </p:spPr>
        <p:txBody>
          <a:bodyPr>
            <a:normAutofit lnSpcReduction="10000"/>
          </a:bodyPr>
          <a:lstStyle/>
          <a:p>
            <a:pPr lvl="0" algn="r" rtl="1">
              <a:lnSpc>
                <a:spcPct val="150000"/>
              </a:lnSpc>
            </a:pPr>
            <a:r>
              <a:rPr lang="fa-IR" dirty="0"/>
              <a:t>پیاده­روی را به صورت آهسته و پیوسته انجام دهید. حرکات سریع، تشنگی را زیاد می­کنند.</a:t>
            </a:r>
            <a:endParaRPr lang="en-US" dirty="0"/>
          </a:p>
          <a:p>
            <a:pPr lvl="0" algn="r" rtl="1">
              <a:lnSpc>
                <a:spcPct val="150000"/>
              </a:lnSpc>
            </a:pPr>
            <a:r>
              <a:rPr lang="fa-IR" dirty="0"/>
              <a:t>در ساعات خنکا و به ویژه از یکی- دو ساعت به اذان صبح تا یکی- دو ساعت بعد از طلوع آفتاب پیاده­روی کنید.</a:t>
            </a:r>
            <a:endParaRPr lang="en-US" dirty="0"/>
          </a:p>
          <a:p>
            <a:pPr lvl="0" algn="r" rtl="1">
              <a:lnSpc>
                <a:spcPct val="150000"/>
              </a:lnSpc>
            </a:pPr>
            <a:r>
              <a:rPr lang="fa-IR" dirty="0"/>
              <a:t>یک گزینه مناسب دیگر، به همراه بردن </a:t>
            </a:r>
            <a:r>
              <a:rPr lang="fa-IR" dirty="0">
                <a:solidFill>
                  <a:srgbClr val="FF0000"/>
                </a:solidFill>
              </a:rPr>
              <a:t>ربّ های طبیعی ترش مانند ربّ لیمو سبز، ربّ لیموعمانی، ربّ تمشک </a:t>
            </a:r>
            <a:r>
              <a:rPr lang="fa-IR" dirty="0"/>
              <a:t>و ... است. می توانید روزی دو سه قاشق چایخوری از آنها میل کنید یا با کمی آب خنک به صورت یک شربت گوارا میل کنید.</a:t>
            </a:r>
            <a:endParaRPr lang="en-US" dirty="0"/>
          </a:p>
          <a:p>
            <a:pPr algn="r" rtl="1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58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76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fa-IR" sz="4800" b="1" dirty="0" smtClean="0">
                <a:solidFill>
                  <a:srgbClr val="00B050"/>
                </a:solidFill>
              </a:rPr>
              <a:t>آماده سازی قبل سفر</a:t>
            </a:r>
            <a:endParaRPr lang="en-US" sz="48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867400"/>
          </a:xfrm>
        </p:spPr>
        <p:txBody>
          <a:bodyPr>
            <a:normAutofit lnSpcReduction="10000"/>
          </a:bodyPr>
          <a:lstStyle/>
          <a:p>
            <a:pPr marL="0" lvl="0" indent="0" algn="just" rtl="1">
              <a:lnSpc>
                <a:spcPct val="150000"/>
              </a:lnSpc>
              <a:buNone/>
            </a:pPr>
            <a:r>
              <a:rPr lang="fa-IR" dirty="0" smtClean="0"/>
              <a:t>1 - پرخوری </a:t>
            </a:r>
            <a:r>
              <a:rPr lang="fa-IR" dirty="0"/>
              <a:t>را کنار بگذارید </a:t>
            </a:r>
            <a:r>
              <a:rPr lang="fa-IR" dirty="0" smtClean="0"/>
              <a:t>- پرهیز </a:t>
            </a:r>
            <a:r>
              <a:rPr lang="fa-IR" dirty="0"/>
              <a:t>از مصرف غذاهای ناسالم و </a:t>
            </a:r>
            <a:r>
              <a:rPr lang="fa-IR" dirty="0" smtClean="0"/>
              <a:t>غلیظ </a:t>
            </a:r>
            <a:r>
              <a:rPr lang="fa-IR" dirty="0"/>
              <a:t>مانند انواع فست فود، ماکارونی، غذاهای چرب و ... </a:t>
            </a:r>
            <a:r>
              <a:rPr lang="fa-IR" dirty="0" smtClean="0"/>
              <a:t>-کم </a:t>
            </a:r>
            <a:r>
              <a:rPr lang="fa-IR" dirty="0"/>
              <a:t>خوری و سالم خوری </a:t>
            </a:r>
            <a:endParaRPr lang="fa-IR" dirty="0" smtClean="0"/>
          </a:p>
          <a:p>
            <a:pPr marL="0" lvl="0" indent="0" algn="just" rtl="1">
              <a:lnSpc>
                <a:spcPct val="150000"/>
              </a:lnSpc>
              <a:buNone/>
            </a:pPr>
            <a:r>
              <a:rPr lang="fa-IR" dirty="0" smtClean="0"/>
              <a:t>2 - یبوست </a:t>
            </a:r>
            <a:r>
              <a:rPr lang="fa-IR" dirty="0"/>
              <a:t>خود را درمان </a:t>
            </a:r>
            <a:r>
              <a:rPr lang="fa-IR" dirty="0" smtClean="0"/>
              <a:t>کنید</a:t>
            </a:r>
          </a:p>
          <a:p>
            <a:pPr marL="0" lvl="0" indent="0" algn="just" rtl="1">
              <a:lnSpc>
                <a:spcPct val="150000"/>
              </a:lnSpc>
              <a:buNone/>
            </a:pPr>
            <a:r>
              <a:rPr lang="fa-IR" dirty="0" smtClean="0"/>
              <a:t>3- چنان </a:t>
            </a:r>
            <a:r>
              <a:rPr lang="fa-IR" dirty="0"/>
              <a:t>که اشاره شد افزایش فعّالیت بدنی و ورزش به خصوص پیاده روی روزانه در هفته های قبل از سفر، علاوه بر آماده سازی عضلات و مفاصل، به پاکسازی بدن شما هم کمک زیادی خواهد کرد.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48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fa-IR" b="1" dirty="0">
                <a:solidFill>
                  <a:srgbClr val="00B050"/>
                </a:solidFill>
              </a:rPr>
              <a:t>آماده سازی قبل سفر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6248400"/>
          </a:xfrm>
        </p:spPr>
        <p:txBody>
          <a:bodyPr>
            <a:normAutofit fontScale="92500" lnSpcReduction="10000"/>
          </a:bodyPr>
          <a:lstStyle/>
          <a:p>
            <a:pPr marL="514350" lvl="0" indent="-514350" algn="just" rtl="1">
              <a:lnSpc>
                <a:spcPct val="150000"/>
              </a:lnSpc>
              <a:buFont typeface="+mj-lt"/>
              <a:buAutoNum type="arabicParenR"/>
            </a:pPr>
            <a:r>
              <a:rPr lang="fa-IR" dirty="0"/>
              <a:t>صبح ناشتا یک قاشق غذاخوری خاکشی+سه قاشق غذاخوری سکنجبین </a:t>
            </a:r>
            <a:r>
              <a:rPr lang="fa-IR" dirty="0" smtClean="0"/>
              <a:t>را </a:t>
            </a:r>
            <a:r>
              <a:rPr lang="fa-IR" dirty="0"/>
              <a:t>در یک لیوان آب جوش ریخته داغ داغ (مثل چای) بنوشید و سعی کنید تا دو ساعت بعد از آن چیزی میل نکنید. انجام این کار ساده از دو سه هفته قبل از سفر، علاوه بر </a:t>
            </a:r>
            <a:r>
              <a:rPr lang="fa-IR" dirty="0">
                <a:solidFill>
                  <a:srgbClr val="FF0000"/>
                </a:solidFill>
              </a:rPr>
              <a:t>درمان یبوست</a:t>
            </a:r>
            <a:r>
              <a:rPr lang="fa-IR" dirty="0"/>
              <a:t>، </a:t>
            </a:r>
            <a:r>
              <a:rPr lang="fa-IR" dirty="0">
                <a:solidFill>
                  <a:srgbClr val="FF0000"/>
                </a:solidFill>
              </a:rPr>
              <a:t>پاکسازی</a:t>
            </a:r>
            <a:r>
              <a:rPr lang="fa-IR" dirty="0"/>
              <a:t> مناسبی هم انجام می دهد. این دستور </a:t>
            </a:r>
            <a:r>
              <a:rPr lang="fa-IR" dirty="0">
                <a:solidFill>
                  <a:srgbClr val="FF0000"/>
                </a:solidFill>
              </a:rPr>
              <a:t>حتّی با خاکشی به تنهایی </a:t>
            </a:r>
            <a:r>
              <a:rPr lang="fa-IR" dirty="0"/>
              <a:t>هم اثرات بسیار خوبی خواهد داشت.</a:t>
            </a:r>
            <a:endParaRPr lang="en-US" dirty="0"/>
          </a:p>
          <a:p>
            <a:pPr marL="514350" lvl="0" indent="-514350" algn="just" rtl="1">
              <a:lnSpc>
                <a:spcPct val="150000"/>
              </a:lnSpc>
              <a:buFont typeface="+mj-lt"/>
              <a:buAutoNum type="arabicParenR"/>
            </a:pPr>
            <a:r>
              <a:rPr lang="fa-IR" dirty="0"/>
              <a:t>خوردن </a:t>
            </a:r>
            <a:r>
              <a:rPr lang="fa-IR" dirty="0">
                <a:solidFill>
                  <a:srgbClr val="FF0000"/>
                </a:solidFill>
              </a:rPr>
              <a:t>انار ملس یا شیرین </a:t>
            </a:r>
            <a:r>
              <a:rPr lang="fa-IR" dirty="0" smtClean="0">
                <a:solidFill>
                  <a:srgbClr val="FF0000"/>
                </a:solidFill>
              </a:rPr>
              <a:t>برای پاکسازی </a:t>
            </a:r>
            <a:r>
              <a:rPr lang="fa-IR" dirty="0" smtClean="0"/>
              <a:t>-  اگر </a:t>
            </a:r>
            <a:r>
              <a:rPr lang="fa-IR" dirty="0"/>
              <a:t>انار در دسترس نبود خوردن روزانه </a:t>
            </a:r>
            <a:r>
              <a:rPr lang="fa-IR" dirty="0">
                <a:solidFill>
                  <a:srgbClr val="FF0000"/>
                </a:solidFill>
              </a:rPr>
              <a:t>10 تا 15 عدد عناب</a:t>
            </a:r>
            <a:r>
              <a:rPr lang="fa-IR" dirty="0"/>
              <a:t>، یا </a:t>
            </a:r>
            <a:r>
              <a:rPr lang="fa-IR" dirty="0">
                <a:solidFill>
                  <a:srgbClr val="FF0000"/>
                </a:solidFill>
              </a:rPr>
              <a:t>ربّ انار ملس </a:t>
            </a:r>
            <a:r>
              <a:rPr lang="fa-IR" dirty="0"/>
              <a:t>حلّ شده در آب هم خوب است.</a:t>
            </a:r>
            <a:endParaRPr lang="en-US" dirty="0"/>
          </a:p>
          <a:p>
            <a:pPr marL="514350" indent="-514350" algn="just">
              <a:lnSpc>
                <a:spcPct val="150000"/>
              </a:lnSpc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85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>
                <a:solidFill>
                  <a:srgbClr val="00B050"/>
                </a:solidFill>
              </a:rPr>
              <a:t>آماده سازی قبل سفر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953000"/>
          </a:xfrm>
        </p:spPr>
        <p:txBody>
          <a:bodyPr/>
          <a:lstStyle/>
          <a:p>
            <a:pPr marL="0" lvl="0" indent="0" algn="r" rtl="1">
              <a:lnSpc>
                <a:spcPct val="150000"/>
              </a:lnSpc>
              <a:buNone/>
            </a:pPr>
            <a:r>
              <a:rPr lang="fa-IR" dirty="0"/>
              <a:t>شربت عنّاب و آویشن: </a:t>
            </a:r>
            <a:r>
              <a:rPr lang="fa-IR" dirty="0">
                <a:solidFill>
                  <a:srgbClr val="00B050"/>
                </a:solidFill>
              </a:rPr>
              <a:t>5 عدد عنّاب </a:t>
            </a:r>
            <a:r>
              <a:rPr lang="fa-IR" dirty="0"/>
              <a:t>را با چنگال خراش داده با </a:t>
            </a:r>
            <a:r>
              <a:rPr lang="fa-IR" dirty="0">
                <a:solidFill>
                  <a:srgbClr val="00B050"/>
                </a:solidFill>
              </a:rPr>
              <a:t>یک قاشق غذاخوری برگ آویشن </a:t>
            </a:r>
            <a:r>
              <a:rPr lang="fa-IR" dirty="0"/>
              <a:t>و دو لیوان آب روی شعله کم بجوشانید تا نصف شود. سپس آن را صاف وکمی شیرین و میل کنید. شربت عنّاب و آویشن کمک زیادی به </a:t>
            </a:r>
            <a:r>
              <a:rPr lang="fa-IR" dirty="0">
                <a:solidFill>
                  <a:srgbClr val="00B050"/>
                </a:solidFill>
              </a:rPr>
              <a:t>تصفیه خون و کاهش غلظت آن</a:t>
            </a:r>
            <a:r>
              <a:rPr lang="fa-IR" dirty="0"/>
              <a:t> می­کند.</a:t>
            </a:r>
            <a:endParaRPr lang="en-US" dirty="0"/>
          </a:p>
          <a:p>
            <a:pPr marL="0" indent="0" algn="r" rtl="1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549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fa-IR" sz="4800" b="1" dirty="0">
                <a:solidFill>
                  <a:srgbClr val="00B050"/>
                </a:solidFill>
              </a:rPr>
              <a:t>تدابیر تقویتی قبل از سفر</a:t>
            </a:r>
            <a:endParaRPr lang="en-US" sz="48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059363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dirty="0" smtClean="0"/>
              <a:t>مشکلات احتمالی در سفر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dirty="0" smtClean="0"/>
              <a:t> </a:t>
            </a:r>
            <a:r>
              <a:rPr lang="fa-IR" b="1" dirty="0" smtClean="0"/>
              <a:t>ضعف عمومی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b="1" dirty="0" smtClean="0"/>
              <a:t> </a:t>
            </a:r>
            <a:r>
              <a:rPr lang="fa-IR" b="1" dirty="0"/>
              <a:t>افت مکرّر قند خون یا فشار </a:t>
            </a:r>
            <a:r>
              <a:rPr lang="fa-IR" b="1" dirty="0" smtClean="0"/>
              <a:t>خون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b="1" dirty="0" smtClean="0"/>
              <a:t> </a:t>
            </a:r>
            <a:r>
              <a:rPr lang="fa-IR" b="1" dirty="0"/>
              <a:t>خستگی زیاد یا زودرس در </a:t>
            </a:r>
            <a:r>
              <a:rPr lang="fa-IR" b="1" dirty="0" smtClean="0"/>
              <a:t>کارها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b="1" dirty="0" smtClean="0"/>
              <a:t> </a:t>
            </a:r>
            <a:r>
              <a:rPr lang="fa-IR" b="1" dirty="0"/>
              <a:t>ضعف عضلات 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b="1" dirty="0" smtClean="0"/>
              <a:t>                    </a:t>
            </a:r>
            <a:r>
              <a:rPr lang="fa-IR" dirty="0" smtClean="0"/>
              <a:t> </a:t>
            </a:r>
            <a:r>
              <a:rPr lang="fa-IR" dirty="0"/>
              <a:t>دستورات نسبتاً عمومی </a:t>
            </a:r>
            <a:r>
              <a:rPr lang="fa-IR" dirty="0" smtClean="0"/>
              <a:t>برای </a:t>
            </a:r>
            <a:r>
              <a:rPr lang="fa-IR" dirty="0"/>
              <a:t>اکثر </a:t>
            </a:r>
            <a:r>
              <a:rPr lang="fa-IR" dirty="0" smtClean="0"/>
              <a:t>افراد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79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b="1" dirty="0" smtClean="0">
                <a:solidFill>
                  <a:srgbClr val="00B050"/>
                </a:solidFill>
              </a:rPr>
              <a:t/>
            </a:r>
            <a:br>
              <a:rPr lang="fa-IR" b="1" dirty="0" smtClean="0">
                <a:solidFill>
                  <a:srgbClr val="00B050"/>
                </a:solidFill>
              </a:rPr>
            </a:br>
            <a:r>
              <a:rPr lang="fa-IR" b="1" dirty="0" smtClean="0">
                <a:solidFill>
                  <a:srgbClr val="00B050"/>
                </a:solidFill>
              </a:rPr>
              <a:t>شربت عسل</a:t>
            </a:r>
            <a:r>
              <a:rPr lang="en-US" b="1" dirty="0">
                <a:solidFill>
                  <a:srgbClr val="00B050"/>
                </a:solidFill>
              </a:rPr>
              <a:t/>
            </a:r>
            <a:br>
              <a:rPr lang="en-US" b="1" dirty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5029200"/>
          </a:xfrm>
        </p:spPr>
        <p:txBody>
          <a:bodyPr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dirty="0"/>
              <a:t>یک </a:t>
            </a:r>
            <a:r>
              <a:rPr lang="fa-IR" dirty="0" smtClean="0"/>
              <a:t>قاشق </a:t>
            </a:r>
            <a:r>
              <a:rPr lang="fa-IR" dirty="0"/>
              <a:t>غذاخوری </a:t>
            </a:r>
            <a:r>
              <a:rPr lang="fa-IR" dirty="0" smtClean="0"/>
              <a:t>عسل به </a:t>
            </a:r>
            <a:r>
              <a:rPr lang="fa-IR" dirty="0"/>
              <a:t>ازای هر </a:t>
            </a:r>
            <a:r>
              <a:rPr lang="fa-IR" dirty="0" smtClean="0"/>
              <a:t>لیوان آب + آب ­</a:t>
            </a:r>
            <a:r>
              <a:rPr lang="fa-IR" dirty="0"/>
              <a:t>لیموترش تازه (یا آب­لیموی خانگی</a:t>
            </a:r>
            <a:r>
              <a:rPr lang="fa-IR" dirty="0" smtClean="0"/>
              <a:t>) </a:t>
            </a:r>
            <a:r>
              <a:rPr lang="fa-IR" dirty="0"/>
              <a:t>جرعه جرعه میل کنید</a:t>
            </a:r>
            <a:r>
              <a:rPr lang="fa-IR" dirty="0" smtClean="0"/>
              <a:t>.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dirty="0" smtClean="0"/>
              <a:t>روزانه </a:t>
            </a:r>
            <a:r>
              <a:rPr lang="fa-IR" dirty="0"/>
              <a:t>دو </a:t>
            </a:r>
            <a:r>
              <a:rPr lang="fa-IR" dirty="0" smtClean="0"/>
              <a:t>الی سه </a:t>
            </a:r>
            <a:r>
              <a:rPr lang="fa-IR" dirty="0"/>
              <a:t>لیوان </a:t>
            </a:r>
            <a:r>
              <a:rPr lang="fa-IR" dirty="0" smtClean="0"/>
              <a:t>در </a:t>
            </a:r>
            <a:r>
              <a:rPr lang="fa-IR" dirty="0"/>
              <a:t>روز </a:t>
            </a:r>
            <a:endParaRPr lang="fa-IR" dirty="0" smtClean="0"/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dirty="0" smtClean="0"/>
              <a:t>   اضافه کردن </a:t>
            </a:r>
            <a:r>
              <a:rPr lang="fa-IR" dirty="0"/>
              <a:t>اندکی </a:t>
            </a:r>
            <a:r>
              <a:rPr lang="fa-IR" dirty="0" smtClean="0"/>
              <a:t>یا </a:t>
            </a:r>
            <a:r>
              <a:rPr lang="fa-IR" dirty="0"/>
              <a:t>تخم ریحان و چند قاشق گلاب و </a:t>
            </a:r>
            <a:r>
              <a:rPr lang="fa-IR" dirty="0" smtClean="0"/>
              <a:t>عرق بیدمشک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948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fa-IR" b="1" dirty="0">
                <a:solidFill>
                  <a:srgbClr val="00B050"/>
                </a:solidFill>
              </a:rPr>
              <a:t>شیربادام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dirty="0" smtClean="0"/>
              <a:t>10 عدد </a:t>
            </a:r>
            <a:r>
              <a:rPr lang="fa-IR" dirty="0"/>
              <a:t>بادام درختی </a:t>
            </a:r>
            <a:r>
              <a:rPr lang="fa-IR" dirty="0" smtClean="0"/>
              <a:t>خام پوست گرفته (با آب جوش)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دو لیوان آب سرد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dirty="0" smtClean="0"/>
              <a:t>دو </a:t>
            </a:r>
            <a:r>
              <a:rPr lang="fa-IR" dirty="0"/>
              <a:t>قاشق غذاخوری عسل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خوب میکس کنید و در طول روز </a:t>
            </a:r>
            <a:r>
              <a:rPr lang="fa-IR" dirty="0" smtClean="0"/>
              <a:t>جرعه </a:t>
            </a:r>
            <a:r>
              <a:rPr lang="fa-IR" dirty="0"/>
              <a:t>جرعه میل </a:t>
            </a:r>
            <a:r>
              <a:rPr lang="fa-IR" dirty="0" smtClean="0"/>
              <a:t>کنید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477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fa-IR" b="1" dirty="0">
                <a:solidFill>
                  <a:srgbClr val="00B050"/>
                </a:solidFill>
              </a:rPr>
              <a:t>فالوده سیب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562600"/>
          </a:xfrm>
        </p:spPr>
        <p:txBody>
          <a:bodyPr>
            <a:normAutofit lnSpcReduction="10000"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sz="2800" b="1" dirty="0" smtClean="0"/>
              <a:t> </a:t>
            </a:r>
            <a:r>
              <a:rPr lang="fa-IR" sz="2800" b="1" dirty="0"/>
              <a:t>مقوّی عمومی بدن، مقوّی قلب و مغز و معده، خونساز و </a:t>
            </a:r>
            <a:r>
              <a:rPr lang="fa-IR" sz="2800" b="1" dirty="0" smtClean="0"/>
              <a:t>نشاط آور </a:t>
            </a:r>
            <a:endParaRPr lang="en-US" sz="2800" b="1" dirty="0"/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dirty="0"/>
              <a:t>یک عدد سیب سرخ </a:t>
            </a:r>
            <a:r>
              <a:rPr lang="fa-IR" dirty="0" smtClean="0"/>
              <a:t>متوسّط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دو قاشق عرق بید </a:t>
            </a:r>
            <a:r>
              <a:rPr lang="fa-IR" dirty="0" smtClean="0"/>
              <a:t>مشک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دو قاشق </a:t>
            </a:r>
            <a:r>
              <a:rPr lang="fa-IR" dirty="0" smtClean="0"/>
              <a:t>گلاب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یک قاشق تخم ریحان </a:t>
            </a:r>
            <a:r>
              <a:rPr lang="fa-IR" dirty="0" smtClean="0"/>
              <a:t>(یا </a:t>
            </a:r>
            <a:r>
              <a:rPr lang="fa-IR" dirty="0"/>
              <a:t>تخم بالنگو) </a:t>
            </a:r>
            <a:endParaRPr lang="fa-IR" dirty="0" smtClean="0"/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dirty="0" smtClean="0"/>
              <a:t> </a:t>
            </a:r>
            <a:r>
              <a:rPr lang="fa-IR" dirty="0"/>
              <a:t>یک قاشق عسل </a:t>
            </a:r>
            <a:endParaRPr lang="fa-IR" dirty="0" smtClean="0"/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dirty="0" smtClean="0"/>
              <a:t>  </a:t>
            </a:r>
            <a:r>
              <a:rPr lang="fa-IR" dirty="0"/>
              <a:t>بعد از خنک شدن در یخچال و لعاب انداختن دانه­ها میل </a:t>
            </a:r>
            <a:r>
              <a:rPr lang="fa-IR" dirty="0" smtClean="0"/>
              <a:t>کنید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035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b="1" dirty="0">
                <a:solidFill>
                  <a:srgbClr val="00B050"/>
                </a:solidFill>
              </a:rPr>
              <a:t>پودر سنجد</a:t>
            </a:r>
            <a:r>
              <a:rPr lang="en-US" b="1" dirty="0">
                <a:solidFill>
                  <a:srgbClr val="00B050"/>
                </a:solidFill>
              </a:rPr>
              <a:t/>
            </a:r>
            <a:br>
              <a:rPr lang="en-US" b="1" dirty="0">
                <a:solidFill>
                  <a:srgbClr val="00B050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lnSpc>
                <a:spcPct val="200000"/>
              </a:lnSpc>
              <a:buNone/>
            </a:pPr>
            <a:r>
              <a:rPr lang="fa-IR" dirty="0" smtClean="0"/>
              <a:t>پودر </a:t>
            </a:r>
            <a:r>
              <a:rPr lang="fa-IR" dirty="0"/>
              <a:t>سنجد کامل </a:t>
            </a:r>
            <a:r>
              <a:rPr lang="fa-IR" dirty="0" smtClean="0"/>
              <a:t>شامل </a:t>
            </a:r>
            <a:r>
              <a:rPr lang="fa-IR" dirty="0"/>
              <a:t>پوست و گوشت و هسته </a:t>
            </a:r>
            <a:r>
              <a:rPr lang="fa-IR" dirty="0" smtClean="0"/>
              <a:t>سنجد</a:t>
            </a: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dirty="0" smtClean="0"/>
              <a:t>تقویت </a:t>
            </a:r>
            <a:r>
              <a:rPr lang="fa-IR" dirty="0"/>
              <a:t>استخوان­ها و </a:t>
            </a:r>
            <a:r>
              <a:rPr lang="fa-IR" dirty="0" smtClean="0"/>
              <a:t>عضلات به ­</a:t>
            </a:r>
            <a:r>
              <a:rPr lang="fa-IR" dirty="0"/>
              <a:t>ویژه ساق </a:t>
            </a:r>
            <a:r>
              <a:rPr lang="fa-IR" dirty="0" smtClean="0"/>
              <a:t>پا</a:t>
            </a: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dirty="0" smtClean="0"/>
              <a:t> مخلوط </a:t>
            </a:r>
            <a:r>
              <a:rPr lang="fa-IR" dirty="0"/>
              <a:t>پودر سنجد با شیر </a:t>
            </a: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dirty="0"/>
              <a:t>مخلوط پودر سنجد با </a:t>
            </a:r>
            <a:r>
              <a:rPr lang="fa-IR" dirty="0" smtClean="0"/>
              <a:t>آب </a:t>
            </a:r>
            <a:r>
              <a:rPr lang="fa-IR" dirty="0"/>
              <a:t>و عسل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531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1334</Words>
  <Application>Microsoft Office PowerPoint</Application>
  <PresentationFormat>On-screen Show (4:3)</PresentationFormat>
  <Paragraphs>84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آماده سازی قبل سفر</vt:lpstr>
      <vt:lpstr>آماده سازی قبل سفر</vt:lpstr>
      <vt:lpstr>آماده سازی قبل سفر</vt:lpstr>
      <vt:lpstr>تدابیر تقویتی قبل از سفر</vt:lpstr>
      <vt:lpstr> شربت عسل </vt:lpstr>
      <vt:lpstr>شیربادام</vt:lpstr>
      <vt:lpstr>فالوده سیب</vt:lpstr>
      <vt:lpstr>پودر سنجد </vt:lpstr>
      <vt:lpstr>توصیه های عمومی حین سفر</vt:lpstr>
      <vt:lpstr>عرق‌سوز شدن</vt:lpstr>
      <vt:lpstr>عرق‌سوز شدن</vt:lpstr>
      <vt:lpstr>کمردرد</vt:lpstr>
      <vt:lpstr>کمردرد</vt:lpstr>
      <vt:lpstr>نوشیدن آب</vt:lpstr>
      <vt:lpstr>نوشیدن آب</vt:lpstr>
      <vt:lpstr>تدابیر رفع عطش</vt:lpstr>
      <vt:lpstr>تدابیر رفع عطش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M.KH</dc:creator>
  <cp:lastModifiedBy>M.KH</cp:lastModifiedBy>
  <cp:revision>44</cp:revision>
  <dcterms:created xsi:type="dcterms:W3CDTF">2018-10-19T14:33:24Z</dcterms:created>
  <dcterms:modified xsi:type="dcterms:W3CDTF">2018-10-21T03:27:20Z</dcterms:modified>
</cp:coreProperties>
</file>