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08" r:id="rId1"/>
  </p:sldMasterIdLst>
  <p:sldIdLst>
    <p:sldId id="256" r:id="rId2"/>
    <p:sldId id="270" r:id="rId3"/>
    <p:sldId id="268" r:id="rId4"/>
    <p:sldId id="269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6" r:id="rId13"/>
    <p:sldId id="267" r:id="rId14"/>
    <p:sldId id="264" r:id="rId15"/>
    <p:sldId id="265" r:id="rId16"/>
    <p:sldId id="271" r:id="rId17"/>
  </p:sldIdLst>
  <p:sldSz cx="12192000" cy="6858000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956" autoAdjust="0"/>
    <p:restoredTop sz="94660"/>
  </p:normalViewPr>
  <p:slideViewPr>
    <p:cSldViewPr snapToGrid="0">
      <p:cViewPr>
        <p:scale>
          <a:sx n="81" d="100"/>
          <a:sy n="81" d="100"/>
        </p:scale>
        <p:origin x="-294" y="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D172C3E-F413-43D3-B877-62C2AB9087C7}" type="datetimeFigureOut">
              <a:rPr lang="fa-IR" smtClean="0"/>
              <a:t>1440/04/07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42DA8D2-46EC-4927-BBFF-1ECD5E9B1FFB}" type="slidenum">
              <a:rPr lang="fa-IR" smtClean="0"/>
              <a:t>‹#›</a:t>
            </a:fld>
            <a:endParaRPr lang="fa-I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2742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72C3E-F413-43D3-B877-62C2AB9087C7}" type="datetimeFigureOut">
              <a:rPr lang="fa-IR" smtClean="0"/>
              <a:t>1440/04/07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DA8D2-46EC-4927-BBFF-1ECD5E9B1FF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87633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72C3E-F413-43D3-B877-62C2AB9087C7}" type="datetimeFigureOut">
              <a:rPr lang="fa-IR" smtClean="0"/>
              <a:t>1440/04/07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DA8D2-46EC-4927-BBFF-1ECD5E9B1FFB}" type="slidenum">
              <a:rPr lang="fa-IR" smtClean="0"/>
              <a:t>‹#›</a:t>
            </a:fld>
            <a:endParaRPr lang="fa-I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48324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72C3E-F413-43D3-B877-62C2AB9087C7}" type="datetimeFigureOut">
              <a:rPr lang="fa-IR" smtClean="0"/>
              <a:t>1440/04/07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DA8D2-46EC-4927-BBFF-1ECD5E9B1FFB}" type="slidenum">
              <a:rPr lang="fa-IR" smtClean="0"/>
              <a:t>‹#›</a:t>
            </a:fld>
            <a:endParaRPr lang="fa-I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46985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72C3E-F413-43D3-B877-62C2AB9087C7}" type="datetimeFigureOut">
              <a:rPr lang="fa-IR" smtClean="0"/>
              <a:t>1440/04/07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DA8D2-46EC-4927-BBFF-1ECD5E9B1FF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669148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72C3E-F413-43D3-B877-62C2AB9087C7}" type="datetimeFigureOut">
              <a:rPr lang="fa-IR" smtClean="0"/>
              <a:t>1440/04/07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DA8D2-46EC-4927-BBFF-1ECD5E9B1FFB}" type="slidenum">
              <a:rPr lang="fa-IR" smtClean="0"/>
              <a:t>‹#›</a:t>
            </a:fld>
            <a:endParaRPr lang="fa-I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02499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72C3E-F413-43D3-B877-62C2AB9087C7}" type="datetimeFigureOut">
              <a:rPr lang="fa-IR" smtClean="0"/>
              <a:t>1440/04/07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DA8D2-46EC-4927-BBFF-1ECD5E9B1FFB}" type="slidenum">
              <a:rPr lang="fa-IR" smtClean="0"/>
              <a:t>‹#›</a:t>
            </a:fld>
            <a:endParaRPr lang="fa-I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72527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72C3E-F413-43D3-B877-62C2AB9087C7}" type="datetimeFigureOut">
              <a:rPr lang="fa-IR" smtClean="0"/>
              <a:t>1440/04/07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DA8D2-46EC-4927-BBFF-1ECD5E9B1FFB}" type="slidenum">
              <a:rPr lang="fa-IR" smtClean="0"/>
              <a:t>‹#›</a:t>
            </a:fld>
            <a:endParaRPr lang="fa-I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39534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72C3E-F413-43D3-B877-62C2AB9087C7}" type="datetimeFigureOut">
              <a:rPr lang="fa-IR" smtClean="0"/>
              <a:t>1440/04/07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DA8D2-46EC-4927-BBFF-1ECD5E9B1FFB}" type="slidenum">
              <a:rPr lang="fa-IR" smtClean="0"/>
              <a:t>‹#›</a:t>
            </a:fld>
            <a:endParaRPr lang="fa-I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3580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72C3E-F413-43D3-B877-62C2AB9087C7}" type="datetimeFigureOut">
              <a:rPr lang="fa-IR" smtClean="0"/>
              <a:t>1440/04/07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DA8D2-46EC-4927-BBFF-1ECD5E9B1FF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07903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72C3E-F413-43D3-B877-62C2AB9087C7}" type="datetimeFigureOut">
              <a:rPr lang="fa-IR" smtClean="0"/>
              <a:t>1440/04/07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DA8D2-46EC-4927-BBFF-1ECD5E9B1FFB}" type="slidenum">
              <a:rPr lang="fa-IR" smtClean="0"/>
              <a:t>‹#›</a:t>
            </a:fld>
            <a:endParaRPr lang="fa-I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1787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72C3E-F413-43D3-B877-62C2AB9087C7}" type="datetimeFigureOut">
              <a:rPr lang="fa-IR" smtClean="0"/>
              <a:t>1440/04/07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DA8D2-46EC-4927-BBFF-1ECD5E9B1FF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29678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72C3E-F413-43D3-B877-62C2AB9087C7}" type="datetimeFigureOut">
              <a:rPr lang="fa-IR" smtClean="0"/>
              <a:t>1440/04/07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DA8D2-46EC-4927-BBFF-1ECD5E9B1FFB}" type="slidenum">
              <a:rPr lang="fa-IR" smtClean="0"/>
              <a:t>‹#›</a:t>
            </a:fld>
            <a:endParaRPr lang="fa-I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305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72C3E-F413-43D3-B877-62C2AB9087C7}" type="datetimeFigureOut">
              <a:rPr lang="fa-IR" smtClean="0"/>
              <a:t>1440/04/07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DA8D2-46EC-4927-BBFF-1ECD5E9B1FFB}" type="slidenum">
              <a:rPr lang="fa-IR" smtClean="0"/>
              <a:t>‹#›</a:t>
            </a:fld>
            <a:endParaRPr lang="fa-I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7299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72C3E-F413-43D3-B877-62C2AB9087C7}" type="datetimeFigureOut">
              <a:rPr lang="fa-IR" smtClean="0"/>
              <a:t>1440/04/07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DA8D2-46EC-4927-BBFF-1ECD5E9B1FF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18008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72C3E-F413-43D3-B877-62C2AB9087C7}" type="datetimeFigureOut">
              <a:rPr lang="fa-IR" smtClean="0"/>
              <a:t>1440/04/07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DA8D2-46EC-4927-BBFF-1ECD5E9B1FFB}" type="slidenum">
              <a:rPr lang="fa-IR" smtClean="0"/>
              <a:t>‹#›</a:t>
            </a:fld>
            <a:endParaRPr lang="fa-I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5608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72C3E-F413-43D3-B877-62C2AB9087C7}" type="datetimeFigureOut">
              <a:rPr lang="fa-IR" smtClean="0"/>
              <a:t>1440/04/07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DA8D2-46EC-4927-BBFF-1ECD5E9B1FF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29132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D172C3E-F413-43D3-B877-62C2AB9087C7}" type="datetimeFigureOut">
              <a:rPr lang="fa-IR" smtClean="0"/>
              <a:t>1440/04/07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42DA8D2-46EC-4927-BBFF-1ECD5E9B1FF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81046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ctr" defTabSz="457200" rtl="1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&#1662;&#1585;&#1587;&#1588;&#1606;&#1575;&#1605;&#1607;%20&#1578;&#1593;&#1740;&#1740;&#1606;%20&#1605;&#1586;&#1575;&#1580;%20&#1580;&#1576;&#1604;&#1617;&#1740;.docx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584101"/>
            <a:ext cx="9057672" cy="2163652"/>
          </a:xfrm>
        </p:spPr>
        <p:txBody>
          <a:bodyPr>
            <a:normAutofit fontScale="90000"/>
          </a:bodyPr>
          <a:lstStyle/>
          <a:p>
            <a:r>
              <a:rPr lang="fa-IR" sz="4400" dirty="0" smtClean="0">
                <a:solidFill>
                  <a:srgbClr val="7030A0"/>
                </a:solidFill>
                <a:cs typeface="+mn-cs"/>
              </a:rPr>
              <a:t>ﺗﻌﻴﻴﻦ ﺭﻭﺍ ﻳﻲ ﻭ ﭘﺎ ﻳﺎﻳﻲ ﭘﺮﺳﺸﻨﺎﻣﻪ</a:t>
            </a:r>
            <a:br>
              <a:rPr lang="fa-IR" sz="4400" dirty="0" smtClean="0">
                <a:solidFill>
                  <a:srgbClr val="7030A0"/>
                </a:solidFill>
                <a:cs typeface="+mn-cs"/>
              </a:rPr>
            </a:br>
            <a:r>
              <a:rPr lang="fa-IR" sz="4400" dirty="0" smtClean="0">
                <a:solidFill>
                  <a:srgbClr val="7030A0"/>
                </a:solidFill>
                <a:cs typeface="+mn-cs"/>
              </a:rPr>
              <a:t> ﺳﻨﺠﺶ ﻣﺰﺍﺝ ﺟﺒﻠﻲ   </a:t>
            </a:r>
            <a:r>
              <a:rPr lang="fa-IR" sz="5400" dirty="0" smtClean="0">
                <a:solidFill>
                  <a:srgbClr val="7030A0"/>
                </a:solidFill>
                <a:cs typeface="+mn-cs"/>
              </a:rPr>
              <a:t/>
            </a:r>
            <a:br>
              <a:rPr lang="fa-IR" sz="5400" dirty="0" smtClean="0">
                <a:solidFill>
                  <a:srgbClr val="7030A0"/>
                </a:solidFill>
                <a:cs typeface="+mn-cs"/>
              </a:rPr>
            </a:br>
            <a:r>
              <a:rPr lang="fa-IR" sz="5400" dirty="0" smtClean="0">
                <a:solidFill>
                  <a:srgbClr val="7030A0"/>
                </a:solidFill>
                <a:cs typeface="+mn-cs"/>
              </a:rPr>
              <a:t>  </a:t>
            </a:r>
            <a:endParaRPr lang="fa-IR" sz="5400" dirty="0">
              <a:solidFill>
                <a:srgbClr val="7030A0"/>
              </a:solidFill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193961"/>
            <a:ext cx="8045004" cy="3000777"/>
          </a:xfrm>
        </p:spPr>
        <p:txBody>
          <a:bodyPr>
            <a:noAutofit/>
          </a:bodyPr>
          <a:lstStyle/>
          <a:p>
            <a:r>
              <a:rPr lang="fa-IR" sz="2000" b="1" i="1" dirty="0" smtClean="0">
                <a:solidFill>
                  <a:schemeClr val="accent6">
                    <a:lumMod val="50000"/>
                  </a:schemeClr>
                </a:solidFill>
              </a:rPr>
              <a:t>محمد احمدی،مریم جوادی،آمنه باریکانی،اکرم بهشتی،محمد انصاری پور</a:t>
            </a:r>
          </a:p>
          <a:p>
            <a:pPr algn="just"/>
            <a:r>
              <a:rPr lang="fa-IR" sz="2000" b="1" i="1" dirty="0">
                <a:solidFill>
                  <a:schemeClr val="accent6">
                    <a:lumMod val="50000"/>
                  </a:schemeClr>
                </a:solidFill>
              </a:rPr>
              <a:t>1</a:t>
            </a:r>
            <a:r>
              <a:rPr lang="fa-IR" sz="2000" b="1" i="1" dirty="0" smtClean="0">
                <a:solidFill>
                  <a:schemeClr val="accent6">
                    <a:lumMod val="50000"/>
                  </a:schemeClr>
                </a:solidFill>
              </a:rPr>
              <a:t>.ﮔﺮﻭﻩ ﻋﻠﻮﻡ ﺗﻐﺬﻳﻪ، ﺩﺍﻧﺸﻜﺪﻩ ﺑﻬﺪﺍﺷﺖ، ﺩﺍﻧﺸﮕﺎﻩ ﻋﻠﻮﻡ ﭘﺰﺷﻜﻲ ﻗﺰﻭﻳﻦ، ﻗﺰﻭﻳﻦ. </a:t>
            </a:r>
          </a:p>
          <a:p>
            <a:pPr algn="just"/>
            <a:r>
              <a:rPr lang="fa-IR" sz="2000" b="1" i="1" dirty="0" smtClean="0">
                <a:solidFill>
                  <a:schemeClr val="accent6">
                    <a:lumMod val="50000"/>
                  </a:schemeClr>
                </a:solidFill>
              </a:rPr>
              <a:t>2.ﻣﺮﻛﺰ ﺗﺤﻘﻴﻘﺎﺕ ﺗﻌﻴﻴن کننده ی سلامت ﺍﺟﺘﻤﺎعی ، ﺩﺍﻧﺸﮕﺎﻩ ﻋﻠﻮﻡ ﭘﺰﺷﻜﻲ ﻗﺰﻭین، ﻗﺰﻭﻳﻦ. </a:t>
            </a:r>
          </a:p>
          <a:p>
            <a:pPr algn="just"/>
            <a:r>
              <a:rPr lang="fa-IR" sz="2000" b="1" i="1" dirty="0" smtClean="0">
                <a:solidFill>
                  <a:schemeClr val="accent6">
                    <a:lumMod val="50000"/>
                  </a:schemeClr>
                </a:solidFill>
              </a:rPr>
              <a:t>3. ﮔﺮﻭﻩ ﭘﻮﺳﺖ ، ﺩﺍﻧﺸﻜﺪﻩ ﭘﺰﺷﻜﻲ ، ﺩﺍﻧﺸﮕﺎﻩ ﻋﻠﻮﻡ ﭘﺰﺷﻜﻲ ﻗﺰﻭﻳﻦ، ﻗﺰﻭﻳﻦ .</a:t>
            </a:r>
          </a:p>
          <a:p>
            <a:pPr algn="just"/>
            <a:r>
              <a:rPr lang="fa-IR" sz="2000" b="1" i="1" dirty="0" smtClean="0">
                <a:solidFill>
                  <a:schemeClr val="accent6">
                    <a:lumMod val="50000"/>
                  </a:schemeClr>
                </a:solidFill>
              </a:rPr>
              <a:t>4.ﮔﺮﻭﻩ ﻃﺐ ﺳﻨﺘﻲ،ﺩﺍﻧﺸﻜﺪﻩ ﻃﺐ سنتی ، ﺩﺍﻧﺸﮕﺎﻩ ﺷﺎﻫﺪ، ﺗﻬﺮﺍﻥ.</a:t>
            </a:r>
            <a:endParaRPr lang="fa-IR" sz="20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49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fa-IR" dirty="0" smtClean="0"/>
              <a:t>بررسی متون</a:t>
            </a:r>
          </a:p>
          <a:p>
            <a:pPr marL="457200" indent="-457200">
              <a:buFont typeface="+mj-lt"/>
              <a:buAutoNum type="arabicPeriod"/>
            </a:pPr>
            <a:r>
              <a:rPr lang="fa-IR" dirty="0" smtClean="0">
                <a:hlinkClick r:id="rId2" action="ppaction://hlinkfile"/>
              </a:rPr>
              <a:t>پرسشنامه </a:t>
            </a:r>
            <a:r>
              <a:rPr lang="fa-IR" dirty="0">
                <a:hlinkClick r:id="rId2" action="ppaction://hlinkfile"/>
              </a:rPr>
              <a:t>ی</a:t>
            </a:r>
            <a:r>
              <a:rPr lang="fa-IR" dirty="0"/>
              <a:t> 48 گویه ای شامل 10 عامل مزاج </a:t>
            </a:r>
            <a:r>
              <a:rPr lang="fa-IR" dirty="0" smtClean="0"/>
              <a:t>جبلی</a:t>
            </a:r>
          </a:p>
          <a:p>
            <a:pPr marL="457200" indent="-457200">
              <a:buFont typeface="+mj-lt"/>
              <a:buAutoNum type="arabicPeriod"/>
            </a:pPr>
            <a:r>
              <a:rPr lang="fa-IR" dirty="0" smtClean="0"/>
              <a:t>تعیین روایی محتوی (8 نفر از اساتید طب سنتی با تخصص های طب سنتی،اپیدمیولوژی،تغذیه و پوست) با محاسبه ی ضریب روایی و کسب حداقل توافق70%از مجموع نظرات متخصصین</a:t>
            </a:r>
          </a:p>
          <a:p>
            <a:pPr marL="457200" indent="-457200">
              <a:buFont typeface="+mj-lt"/>
              <a:buAutoNum type="arabicPeriod"/>
            </a:pPr>
            <a:r>
              <a:rPr lang="fa-IR" dirty="0" smtClean="0"/>
              <a:t>ﺗﺤﻠﻴﻞ </a:t>
            </a:r>
            <a:r>
              <a:rPr lang="fa-IR" dirty="0"/>
              <a:t>ﻋﺎﻣﻠﻲ </a:t>
            </a:r>
            <a:r>
              <a:rPr lang="fa-IR" dirty="0" smtClean="0"/>
              <a:t>ﺗﻌﻴﻴﻦ ﻫﻤﺒﺴﺘﮕﻲ ﺑﻴﻦ </a:t>
            </a:r>
            <a:r>
              <a:rPr lang="fa-IR" dirty="0"/>
              <a:t>ﺍﺑﻌﺎﺩ </a:t>
            </a:r>
            <a:r>
              <a:rPr lang="fa-IR" dirty="0" smtClean="0"/>
              <a:t>(ﺭﻭﺵ </a:t>
            </a:r>
            <a:r>
              <a:rPr lang="fa-IR" dirty="0"/>
              <a:t>ﭼﺮﺧﺸـــﻲ </a:t>
            </a:r>
            <a:r>
              <a:rPr lang="en-US" dirty="0" err="1"/>
              <a:t>Varimax</a:t>
            </a:r>
            <a:r>
              <a:rPr lang="en-US" dirty="0"/>
              <a:t> </a:t>
            </a:r>
            <a:r>
              <a:rPr lang="fa-IR" dirty="0" smtClean="0"/>
              <a:t>ﺑـــﺮ </a:t>
            </a:r>
            <a:r>
              <a:rPr lang="fa-IR" dirty="0"/>
              <a:t>ﺍﺳـــﺎﺱ </a:t>
            </a:r>
            <a:r>
              <a:rPr lang="fa-IR" dirty="0" smtClean="0"/>
              <a:t>ﺁﺯﻣـــﻮﻥ </a:t>
            </a:r>
            <a:r>
              <a:rPr lang="en-US" dirty="0"/>
              <a:t>Scree </a:t>
            </a:r>
            <a:r>
              <a:rPr lang="en-US" dirty="0" smtClean="0"/>
              <a:t>test</a:t>
            </a:r>
            <a:r>
              <a:rPr lang="fa-IR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fa-IR" dirty="0"/>
              <a:t>ﭘﺎﻳﺎﻳﻲ (</a:t>
            </a:r>
            <a:r>
              <a:rPr lang="fa-IR" dirty="0" smtClean="0"/>
              <a:t> </a:t>
            </a:r>
            <a:r>
              <a:rPr lang="fa-IR" dirty="0"/>
              <a:t>ﺭﻭﺵ ﺩﻭ ﻧﻴﻤﻪ  ﺳـﺎﺯﻱ </a:t>
            </a:r>
            <a:r>
              <a:rPr lang="fa-IR" dirty="0" smtClean="0"/>
              <a:t>با ضریب همبستگی اسپیرمن و گاتمن/  </a:t>
            </a:r>
            <a:r>
              <a:rPr lang="fa-IR" dirty="0"/>
              <a:t>ﻫﻤﺴـﺎﻧﻲ  </a:t>
            </a:r>
            <a:r>
              <a:rPr lang="fa-IR" dirty="0" smtClean="0"/>
              <a:t>ﺩﺭﻭﻧـﻲ با آلفای کرونباخ &gt;یا = 0/7)</a:t>
            </a:r>
          </a:p>
          <a:p>
            <a:pPr marL="457200" indent="-457200">
              <a:buFont typeface="+mj-lt"/>
              <a:buAutoNum type="arabicPeriod"/>
            </a:pPr>
            <a:r>
              <a:rPr lang="fa-IR" dirty="0" smtClean="0"/>
              <a:t>محاسبه ی داده های آماری با روش </a:t>
            </a:r>
            <a:r>
              <a:rPr lang="en-US" dirty="0" err="1" smtClean="0"/>
              <a:t>spss</a:t>
            </a:r>
            <a:r>
              <a:rPr lang="fa-IR" dirty="0" smtClean="0"/>
              <a:t> با ضریب اطمینان 95% /سطح معنی داری </a:t>
            </a:r>
            <a:r>
              <a:rPr lang="en-US" dirty="0" smtClean="0"/>
              <a:t>P&lt;0.05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78800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یافته ها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326شرکت کننده</a:t>
            </a:r>
          </a:p>
          <a:p>
            <a:r>
              <a:rPr lang="fa-IR" dirty="0" smtClean="0"/>
              <a:t>118زن </a:t>
            </a:r>
          </a:p>
          <a:p>
            <a:r>
              <a:rPr lang="fa-IR" dirty="0" smtClean="0"/>
              <a:t>135 مرد</a:t>
            </a:r>
          </a:p>
          <a:p>
            <a:r>
              <a:rPr lang="fa-IR" dirty="0" smtClean="0"/>
              <a:t>میانگین </a:t>
            </a:r>
            <a:r>
              <a:rPr lang="fa-IR" dirty="0"/>
              <a:t>سن افراد </a:t>
            </a:r>
            <a:r>
              <a:rPr lang="fa-IR" dirty="0" smtClean="0"/>
              <a:t>6/3 ±25/3</a:t>
            </a:r>
          </a:p>
          <a:p>
            <a:r>
              <a:rPr lang="fa-IR" dirty="0" smtClean="0"/>
              <a:t>70 % متخصصین توافق در مناسب بودن سوالات</a:t>
            </a:r>
          </a:p>
          <a:p>
            <a:r>
              <a:rPr lang="fa-IR" dirty="0" smtClean="0"/>
              <a:t>85%سوالات از نظر متخصصین مناسب بودند  </a:t>
            </a: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00570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یافته ها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dirty="0"/>
              <a:t>ﺁﺯﻣﻮﻥ ﺑﺎﺭﺗﻠﺖ</a:t>
            </a:r>
            <a:r>
              <a:rPr lang="en-US" dirty="0"/>
              <a:t> </a:t>
            </a:r>
            <a:r>
              <a:rPr lang="fa-IR" dirty="0"/>
              <a:t>ﻭ </a:t>
            </a:r>
            <a:r>
              <a:rPr lang="en-US" dirty="0"/>
              <a:t>KMO</a:t>
            </a:r>
            <a:r>
              <a:rPr lang="fa-IR" dirty="0"/>
              <a:t>              کفایت ﺣﺠﻢ ﻧﻤﻮﻧﻪ / تناسب تحلیل ﻋﺎﻣلی ﺑﺮﺍﻱ ﺷﻨﺎﺳﺎﻳﻲ ﺳﺎﺧﺘﺎﺭ ﻣـﺪﻝ ﻋـﺎﻣﻠﻲ </a:t>
            </a:r>
          </a:p>
          <a:p>
            <a:r>
              <a:rPr lang="fa-IR" dirty="0"/>
              <a:t>ﻫمسانی ﺩﺭﻭﻧﻲ ﭘﻴﺶ آزمون </a:t>
            </a:r>
            <a:r>
              <a:rPr lang="el-GR" dirty="0"/>
              <a:t>α=0,688 </a:t>
            </a:r>
            <a:r>
              <a:rPr lang="fa-IR" dirty="0"/>
              <a:t> /ﭘﺲ ﺁﺯﻣﻮﻥ  </a:t>
            </a:r>
            <a:r>
              <a:rPr lang="el-GR" dirty="0"/>
              <a:t>α=0,712</a:t>
            </a:r>
            <a:endParaRPr lang="fa-IR" dirty="0"/>
          </a:p>
          <a:p>
            <a:r>
              <a:rPr lang="fa-IR" dirty="0" smtClean="0"/>
              <a:t>ضریب همبستگی پیرسون 0/625 (معنی دار)                       پایایی (ثبات)</a:t>
            </a:r>
          </a:p>
          <a:p>
            <a:endParaRPr lang="fa-IR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4314423" y="4216400"/>
            <a:ext cx="1596981" cy="128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7302320" y="2794717"/>
            <a:ext cx="798490" cy="128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18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بحث و نتیجه گیری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ﭘﺮﺳﺸﻨﺎﻣﻪ  </a:t>
            </a:r>
            <a:r>
              <a:rPr lang="fa-IR" dirty="0"/>
              <a:t>ﺗﺪﻭ </a:t>
            </a:r>
            <a:r>
              <a:rPr lang="fa-IR" dirty="0" smtClean="0"/>
              <a:t>ﻳﻦ </a:t>
            </a:r>
            <a:r>
              <a:rPr lang="fa-IR" dirty="0"/>
              <a:t>ﺷﺪﻩ ﺍﺯ </a:t>
            </a:r>
            <a:r>
              <a:rPr lang="fa-IR" dirty="0" smtClean="0"/>
              <a:t>ﺭﻭﺍﻳﻲ</a:t>
            </a:r>
            <a:r>
              <a:rPr lang="fa-IR" dirty="0"/>
              <a:t> ﻭ </a:t>
            </a:r>
            <a:r>
              <a:rPr lang="fa-IR" dirty="0" smtClean="0"/>
              <a:t> ﭘاﻳﺎﻳﻲ ﻣﻄﻠﻮﺏ </a:t>
            </a:r>
            <a:r>
              <a:rPr lang="fa-IR" dirty="0"/>
              <a:t>ﺑﺮﺧﻮﺭﺩﺍﺭ ﺍﺳﺖ ﻭ </a:t>
            </a:r>
            <a:r>
              <a:rPr lang="fa-IR" dirty="0" smtClean="0"/>
              <a:t>می  </a:t>
            </a:r>
            <a:r>
              <a:rPr lang="fa-IR" dirty="0"/>
              <a:t>ﺗﻮﺍﻧـﺪ ﺩﺭ </a:t>
            </a:r>
            <a:r>
              <a:rPr lang="fa-IR" dirty="0" smtClean="0"/>
              <a:t>تحقیقات </a:t>
            </a:r>
            <a:r>
              <a:rPr lang="fa-IR" dirty="0"/>
              <a:t>ﻣـﺰﺍﺝ ﺷﻨﺎﺳـﻲ ﻃـﺐ ﺳﻨﺘﻲ </a:t>
            </a:r>
            <a:r>
              <a:rPr lang="fa-IR" dirty="0" smtClean="0"/>
              <a:t>ﻣﻮﺭﺩ </a:t>
            </a:r>
            <a:r>
              <a:rPr lang="fa-IR" dirty="0"/>
              <a:t>ﺍﺳﺘﻔﺎﺩﻩ ﻗﺮﺍﺭ </a:t>
            </a:r>
            <a:r>
              <a:rPr lang="fa-IR" dirty="0" smtClean="0"/>
              <a:t>گیرد.</a:t>
            </a:r>
          </a:p>
          <a:p>
            <a:r>
              <a:rPr lang="fa-IR" dirty="0" smtClean="0"/>
              <a:t>مقایسه با 2 مقاله :1.پرسشنامه ی کیفیت زندگی در بنگلادش الفا گرونباخ 0/59</a:t>
            </a:r>
          </a:p>
          <a:p>
            <a:pPr marL="0" indent="0">
              <a:buNone/>
            </a:pPr>
            <a:r>
              <a:rPr lang="fa-IR" dirty="0" smtClean="0"/>
              <a:t>2.</a:t>
            </a:r>
            <a:r>
              <a:rPr lang="en-US" dirty="0"/>
              <a:t> </a:t>
            </a:r>
            <a:r>
              <a:rPr lang="en-US" dirty="0" smtClean="0"/>
              <a:t>WHOQOL-BREF </a:t>
            </a:r>
            <a:r>
              <a:rPr lang="fa-IR" dirty="0" smtClean="0"/>
              <a:t>(ارزیابی </a:t>
            </a:r>
            <a:r>
              <a:rPr lang="fa-IR" dirty="0"/>
              <a:t>کیفیت زندگی سازمان بهداشت </a:t>
            </a:r>
            <a:r>
              <a:rPr lang="fa-IR" dirty="0" smtClean="0"/>
              <a:t>جهانی) الفا کرونباخ0/7 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14538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ﻣﺤﺪﻭﺩﻳﺖﻫﺎﻱ ﭘﺮﺳﺸﻨﺎﻣﻪ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fa-IR" dirty="0" smtClean="0"/>
              <a:t>نیاز به معاینه ی بالینی متخصص طب سنتی برای برخی سوالات</a:t>
            </a:r>
          </a:p>
          <a:p>
            <a:pPr marL="457200" indent="-457200">
              <a:buFont typeface="+mj-lt"/>
              <a:buAutoNum type="arabicPeriod"/>
            </a:pPr>
            <a:r>
              <a:rPr lang="fa-IR" dirty="0" smtClean="0"/>
              <a:t>تداخل و اثر مزاج سنی (سن رشد و نمو در کودکی)بر مزاج جبلی</a:t>
            </a:r>
          </a:p>
          <a:p>
            <a:pPr marL="457200" indent="-457200">
              <a:buFont typeface="+mj-lt"/>
              <a:buAutoNum type="arabicPeriod"/>
            </a:pPr>
            <a:r>
              <a:rPr lang="fa-IR" dirty="0"/>
              <a:t>ﻣﺸــﻜﻞ ﺩﺭ </a:t>
            </a:r>
            <a:r>
              <a:rPr lang="fa-IR" dirty="0" smtClean="0"/>
              <a:t> </a:t>
            </a:r>
            <a:r>
              <a:rPr lang="fa-IR" dirty="0"/>
              <a:t>ﻳـﺎﺩﺁﻭﺭﻱ </a:t>
            </a:r>
            <a:endParaRPr lang="fa-IR" dirty="0" smtClean="0"/>
          </a:p>
          <a:p>
            <a:pPr marL="457200" indent="-457200">
              <a:buFont typeface="+mj-lt"/>
              <a:buAutoNum type="arabicPeriod"/>
            </a:pPr>
            <a:r>
              <a:rPr lang="fa-IR" dirty="0"/>
              <a:t>ﻃﻮﻻﻧﻲ </a:t>
            </a:r>
            <a:r>
              <a:rPr lang="fa-IR" dirty="0" smtClean="0"/>
              <a:t>ﺑﻮﺩﻥ </a:t>
            </a:r>
            <a:r>
              <a:rPr lang="fa-IR" dirty="0"/>
              <a:t>ﺳﺆﺍﻻﺕ </a:t>
            </a:r>
          </a:p>
        </p:txBody>
      </p:sp>
    </p:spTree>
    <p:extLst>
      <p:ext uri="{BB962C8B-B14F-4D97-AF65-F5344CB8AC3E}">
        <p14:creationId xmlns:p14="http://schemas.microsoft.com/office/powerpoint/2010/main" val="43472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پیشنهادات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fa-IR" dirty="0" smtClean="0"/>
              <a:t>استفاده ﺍﺯ اﻳﻦ </a:t>
            </a:r>
            <a:r>
              <a:rPr lang="fa-IR" dirty="0"/>
              <a:t>ﭘﺮﺳﺸﻨﺎﻣﻪ ﺩﺭ ﻣﻄﺎﻟﻌﺎﺕ ﮔﺴﺘﺮﺩﻩ </a:t>
            </a:r>
            <a:r>
              <a:rPr lang="fa-IR" dirty="0" smtClean="0"/>
              <a:t>دﻳﮕﺮ برای رفع معایب </a:t>
            </a:r>
          </a:p>
          <a:p>
            <a:pPr marL="457200" indent="-457200">
              <a:buFont typeface="+mj-lt"/>
              <a:buAutoNum type="arabicPeriod"/>
            </a:pPr>
            <a:r>
              <a:rPr lang="fa-IR" dirty="0" smtClean="0"/>
              <a:t>ﻃﺮ حی </a:t>
            </a:r>
            <a:r>
              <a:rPr lang="fa-IR" dirty="0"/>
              <a:t>ﭘﺮﺳﺸﻨﺎﻣﻪﻫﺎﻱ ﺍﺳﺘﺎﻧﺪﺍﺭﺩﻱ ﺑﺮﺍﻱ  ﺑﺮﺭﺳـﻲ ﺳﻮء ﻣﺰﺍﺝ </a:t>
            </a:r>
            <a:r>
              <a:rPr lang="fa-IR" dirty="0" smtClean="0"/>
              <a:t>ﻫا(ﻣﺰﺍﺝﻫﺎﻱ ﻋﺎﺭﺿﻲ ﻳا ﺛﺎﻧﻮﻳﻪ) 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01550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4272448"/>
          </a:xfrm>
        </p:spPr>
        <p:txBody>
          <a:bodyPr/>
          <a:lstStyle/>
          <a:p>
            <a:r>
              <a:rPr lang="fa-IR" dirty="0" smtClean="0">
                <a:solidFill>
                  <a:srgbClr val="FF0000"/>
                </a:solidFill>
              </a:rPr>
              <a:t>با تشکر از حسن توجه شما</a:t>
            </a:r>
            <a:endParaRPr lang="fa-I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38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354" y="1752606"/>
            <a:ext cx="9976338" cy="1822514"/>
          </a:xfrm>
        </p:spPr>
        <p:txBody>
          <a:bodyPr>
            <a:normAutofit fontScale="90000"/>
          </a:bodyPr>
          <a:lstStyle/>
          <a:p>
            <a:r>
              <a:rPr lang="fa-IR" sz="7200" dirty="0" smtClean="0">
                <a:solidFill>
                  <a:srgbClr val="FF0000"/>
                </a:solidFill>
                <a:cs typeface="A  Mitra_3 (MRT)" panose="00000700000000000000" pitchFamily="2" charset="-78"/>
              </a:rPr>
              <a:t>بسم الله الرحمن </a:t>
            </a:r>
            <a:r>
              <a:rPr lang="fa-IR" sz="7200" dirty="0" smtClean="0">
                <a:solidFill>
                  <a:srgbClr val="FF0000"/>
                </a:solidFill>
                <a:cs typeface="A  Mitra_3 (MRT)" panose="00000700000000000000" pitchFamily="2" charset="-78"/>
              </a:rPr>
              <a:t>الرحیم</a:t>
            </a:r>
            <a:br>
              <a:rPr lang="fa-IR" sz="7200" dirty="0" smtClean="0">
                <a:solidFill>
                  <a:srgbClr val="FF0000"/>
                </a:solidFill>
                <a:cs typeface="A  Mitra_3 (MRT)" panose="00000700000000000000" pitchFamily="2" charset="-78"/>
              </a:rPr>
            </a:br>
            <a:r>
              <a:rPr lang="fa-IR" sz="7200" dirty="0" smtClean="0">
                <a:solidFill>
                  <a:srgbClr val="FF0000"/>
                </a:solidFill>
                <a:cs typeface="A  Mitra_3 (MRT)" panose="00000700000000000000" pitchFamily="2" charset="-78"/>
              </a:rPr>
              <a:t/>
            </a:r>
            <a:br>
              <a:rPr lang="fa-IR" sz="7200" dirty="0" smtClean="0">
                <a:solidFill>
                  <a:srgbClr val="FF0000"/>
                </a:solidFill>
                <a:cs typeface="A  Mitra_3 (MRT)" panose="00000700000000000000" pitchFamily="2" charset="-78"/>
              </a:rPr>
            </a:br>
            <a:r>
              <a:rPr lang="fa-IR" sz="3600" dirty="0" smtClean="0">
                <a:solidFill>
                  <a:srgbClr val="FF0000"/>
                </a:solidFill>
                <a:cs typeface="A  Mitra_3 (MRT)" panose="00000700000000000000" pitchFamily="2" charset="-78"/>
              </a:rPr>
              <a:t>دکتر کامیاب- </a:t>
            </a:r>
            <a:r>
              <a:rPr lang="fa-IR" sz="3100" dirty="0" smtClean="0">
                <a:solidFill>
                  <a:srgbClr val="FF0000"/>
                </a:solidFill>
                <a:cs typeface="A  Mitra_3 (MRT)" panose="00000700000000000000" pitchFamily="2" charset="-78"/>
              </a:rPr>
              <a:t>دستیار تخصصی طب ایرانی</a:t>
            </a:r>
            <a:r>
              <a:rPr lang="fa-IR" sz="3100" dirty="0" smtClean="0">
                <a:solidFill>
                  <a:srgbClr val="FF0000"/>
                </a:solidFill>
                <a:cs typeface="A  Mitra_3 (MRT)" panose="00000700000000000000" pitchFamily="2" charset="-78"/>
              </a:rPr>
              <a:t> </a:t>
            </a:r>
            <a:endParaRPr lang="fa-IR" sz="7200" dirty="0">
              <a:solidFill>
                <a:srgbClr val="FF0000"/>
              </a:solidFill>
              <a:cs typeface="A  Mitra_3 (MRT)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4164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/>
              <a:t>ﺑﺮﺍﺳﺎﺱ </a:t>
            </a:r>
            <a:r>
              <a:rPr lang="fa-IR" dirty="0" smtClean="0"/>
              <a:t>ﺩﻳﺪﮔﺎﻩ </a:t>
            </a:r>
            <a:r>
              <a:rPr lang="fa-IR" dirty="0"/>
              <a:t>ﭘﺰﺷﻜﻲ ﺍﻳﺮﺍﻧﻲ ﻫﺮ ﺍﻧﺴﺎﻥ ﺑﺎ ﻣﺰﺍﺝ </a:t>
            </a:r>
            <a:r>
              <a:rPr lang="fa-IR" dirty="0" smtClean="0"/>
              <a:t>ﺧﺎﺻﻲ ﻣﺘﻮﻟﺪ </a:t>
            </a:r>
            <a:r>
              <a:rPr lang="fa-IR" dirty="0"/>
              <a:t>ﻣﻲﺷﻮﺩ ﻛﻪ ﺑﻪ ﺁﻥ </a:t>
            </a:r>
            <a:r>
              <a:rPr lang="fa-IR" dirty="0" smtClean="0"/>
              <a:t>ﻣﺰﺍﺝ </a:t>
            </a:r>
            <a:r>
              <a:rPr lang="fa-IR" dirty="0"/>
              <a:t>ﺫﺍﺗﻲ ﻳﺎ ﺟﺒﻠﻲ  ﻣﻲﮔﻮﻳﻨﺪ </a:t>
            </a:r>
            <a:r>
              <a:rPr lang="fa-IR" dirty="0" smtClean="0"/>
              <a:t>.</a:t>
            </a:r>
          </a:p>
          <a:p>
            <a:r>
              <a:rPr lang="fa-IR" dirty="0" smtClean="0"/>
              <a:t> </a:t>
            </a:r>
            <a:r>
              <a:rPr lang="fa-IR" dirty="0"/>
              <a:t>ﭘﺲ ﺍﺯ ﺁﻥ ﺩﺭ  ﻣﻌـﺮﺽ  ﻣـﺰﺍﺝﻫﺎﻱ ﻋﺎﺭﺿﻲ ﻣﺜﻞ ﻣﺰﺍﺝ ﺳﻦ، ﻓﺼﻮﻝ، ﻣﻮﻗﻌﻴﺖ ﺟﻐﺮﺍﻓ ﻴـﺎﻳﻲ  ﻣﺤـﻞ ّ ﺯﻳﺴﺖ ﻭ... ﻗﺮﺍﺭ ﻣﻲﮔﻴﺮﺩ</a:t>
            </a:r>
          </a:p>
        </p:txBody>
      </p:sp>
    </p:spTree>
    <p:extLst>
      <p:ext uri="{BB962C8B-B14F-4D97-AF65-F5344CB8AC3E}">
        <p14:creationId xmlns:p14="http://schemas.microsoft.com/office/powerpoint/2010/main" val="198208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/>
              <a:t>ﺷـﻨﺎﺧﺖ  ﻣـﺰﺍﺝ </a:t>
            </a:r>
            <a:r>
              <a:rPr lang="fa-IR" dirty="0" smtClean="0"/>
              <a:t> ﺟﺒلی </a:t>
            </a:r>
            <a:r>
              <a:rPr lang="fa-IR" dirty="0"/>
              <a:t>ﺩﺭ</a:t>
            </a:r>
            <a:r>
              <a:rPr lang="fa-IR" dirty="0" smtClean="0"/>
              <a:t>ﻣﻜﺘﺐ  </a:t>
            </a:r>
            <a:r>
              <a:rPr lang="fa-IR" dirty="0"/>
              <a:t>ﭘﺰﺷـﻜﻲ </a:t>
            </a:r>
            <a:r>
              <a:rPr lang="fa-IR" dirty="0" smtClean="0"/>
              <a:t>ﺍﻳﺮﺍﻧـﻲ </a:t>
            </a:r>
            <a:r>
              <a:rPr lang="fa-IR" dirty="0"/>
              <a:t>ﺍﺯ </a:t>
            </a:r>
            <a:r>
              <a:rPr lang="fa-IR" dirty="0" smtClean="0"/>
              <a:t>ﺍﻫﻤﻴـﺖ  </a:t>
            </a:r>
            <a:r>
              <a:rPr lang="fa-IR" dirty="0"/>
              <a:t>ﺑـﺎﻻﻳﻲ  </a:t>
            </a:r>
            <a:r>
              <a:rPr lang="fa-IR" dirty="0" smtClean="0"/>
              <a:t>ﺑﺮﺧـوردار است.</a:t>
            </a:r>
          </a:p>
          <a:p>
            <a:pPr marL="0" indent="0">
              <a:buNone/>
            </a:pPr>
            <a:r>
              <a:rPr lang="fa-IR" dirty="0" smtClean="0"/>
              <a:t>*در حفظ صحت باید مزاج را به سمت مزاج جبلی سوق داد.</a:t>
            </a:r>
          </a:p>
          <a:p>
            <a:pPr marL="0" indent="0">
              <a:buNone/>
            </a:pPr>
            <a:r>
              <a:rPr lang="fa-IR" dirty="0" smtClean="0"/>
              <a:t>*در درمان بیماری باید تدابیر به ضد را استفاده کرد.</a:t>
            </a:r>
          </a:p>
          <a:p>
            <a:pPr marL="0" indent="0">
              <a:buNone/>
            </a:pPr>
            <a:r>
              <a:rPr lang="fa-IR" dirty="0" smtClean="0"/>
              <a:t>*استفاده در  ﺗﻌیین </a:t>
            </a:r>
            <a:r>
              <a:rPr lang="fa-IR" dirty="0"/>
              <a:t>ﺯﻣﺎﻥ ﺍﺧﺘﺘﺎﻡ ﺩﺭﻣـﺎﻥ </a:t>
            </a:r>
            <a:endParaRPr lang="fa-IR" dirty="0" smtClean="0"/>
          </a:p>
          <a:p>
            <a:pPr marL="0" indent="0">
              <a:buNone/>
            </a:pPr>
            <a:r>
              <a:rPr lang="fa-IR" dirty="0" smtClean="0"/>
              <a:t>*ﺷﻨﺎﺧﺖ ﺷﺪت و قوت </a:t>
            </a:r>
            <a:r>
              <a:rPr lang="fa-IR" dirty="0"/>
              <a:t>ﻭ </a:t>
            </a:r>
            <a:r>
              <a:rPr lang="fa-IR" dirty="0" smtClean="0"/>
              <a:t>ﺿـﻌﻒ ﺍﺳﺒﺎﺏ </a:t>
            </a:r>
            <a:r>
              <a:rPr lang="fa-IR" dirty="0"/>
              <a:t>ﺑﻴﻤﺎﺭﻱ </a:t>
            </a:r>
          </a:p>
        </p:txBody>
      </p:sp>
    </p:spTree>
    <p:extLst>
      <p:ext uri="{BB962C8B-B14F-4D97-AF65-F5344CB8AC3E}">
        <p14:creationId xmlns:p14="http://schemas.microsoft.com/office/powerpoint/2010/main" val="218703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/>
              <a:t> ﻫﺪﻑ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fa-IR" dirty="0" smtClean="0"/>
          </a:p>
          <a:p>
            <a:pPr algn="just"/>
            <a:r>
              <a:rPr lang="fa-IR" dirty="0" smtClean="0"/>
              <a:t> تحقیقات اپیدمیولوژیک بر پایه ی مزاج         منوط به داشتن یک ابزار مناسب / علمی</a:t>
            </a:r>
          </a:p>
          <a:p>
            <a:pPr algn="just"/>
            <a:r>
              <a:rPr lang="fa-IR" dirty="0" smtClean="0"/>
              <a:t>عدم وجود ابزار استاندارد              عدم وجود شیوه ی یکسان در درمان موارد مشابه</a:t>
            </a:r>
          </a:p>
          <a:p>
            <a:pPr marL="0" indent="0" algn="just">
              <a:buNone/>
            </a:pPr>
            <a:r>
              <a:rPr lang="fa-IR" dirty="0"/>
              <a:t> </a:t>
            </a:r>
            <a:r>
              <a:rPr lang="fa-IR" dirty="0" smtClean="0"/>
              <a:t>               سردرگمی بیمار و درمانگر</a:t>
            </a:r>
            <a:endParaRPr lang="fa-IR" dirty="0"/>
          </a:p>
          <a:p>
            <a:pPr algn="just"/>
            <a:r>
              <a:rPr lang="fa-IR" dirty="0" smtClean="0">
                <a:solidFill>
                  <a:srgbClr val="FF0000"/>
                </a:solidFill>
              </a:rPr>
              <a:t>ﺑﺮﺭﺳـﻲ </a:t>
            </a:r>
            <a:r>
              <a:rPr lang="fa-IR" dirty="0">
                <a:solidFill>
                  <a:srgbClr val="FF0000"/>
                </a:solidFill>
              </a:rPr>
              <a:t>ﺭﻭﺍ ﻳـﻲ ﻭ </a:t>
            </a:r>
            <a:r>
              <a:rPr lang="fa-IR" dirty="0" smtClean="0">
                <a:solidFill>
                  <a:srgbClr val="FF0000"/>
                </a:solidFill>
              </a:rPr>
              <a:t> </a:t>
            </a:r>
            <a:r>
              <a:rPr lang="fa-IR" dirty="0">
                <a:solidFill>
                  <a:srgbClr val="FF0000"/>
                </a:solidFill>
              </a:rPr>
              <a:t>ﭘﺎﻳﺎﻳﻲ ﭘﺮﺳﺸﻨﺎﻣﻪ ﺳﻨﺠﺶ ﻣﺰﺍﺝ </a:t>
            </a:r>
            <a:r>
              <a:rPr lang="fa-IR" dirty="0" smtClean="0">
                <a:solidFill>
                  <a:srgbClr val="FF0000"/>
                </a:solidFill>
              </a:rPr>
              <a:t>ﺟﺒﻠﻲ </a:t>
            </a:r>
            <a:endParaRPr lang="fa-IR" dirty="0">
              <a:solidFill>
                <a:srgbClr val="FF0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6095999" y="3374265"/>
            <a:ext cx="553792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7031865" y="3837904"/>
            <a:ext cx="914400" cy="128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9697792" y="4378817"/>
            <a:ext cx="1094705" cy="128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872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روایی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/>
              <a:t>ﻣﻘﺼﻮﺩ ﺍﺯ ﺭﻭﺍﻳﻲ ﺍﻳﻦ ﺍﺳﺖ ﻛﻪ ﺁﻳﺎ ﺍﺑﺰﺍﺭ ﺍﻧﺪﺍﺯﻩ ﮔﻴﺮﻱ ﻣﻮﺭﺩ ﻧﻈﺮ ﻣﻲ ﺗﻮﺍﻧﺪ ﻭﻳﮋﮔﻲ ﻭ  ﺧﺼﻮﺻـﻴﺘﻲ ﺭﺍ ﻛﻪ ﺍﺑﺰﺍﺭ ﺑﺮﺍﻱ ﺁﻥ ﻃﺮﺍﺣﻲ ﺷﺪﻩ ﺍﺳﺖ، ﺍﻧﺪﺍﺯﻩ ﮔﻴﺮﻱ ﻛﻨﺪ ﻳﺎ </a:t>
            </a:r>
            <a:r>
              <a:rPr lang="fa-IR" dirty="0" smtClean="0"/>
              <a:t>ﺧﻴﺮ</a:t>
            </a:r>
          </a:p>
          <a:p>
            <a:endParaRPr lang="fa-IR" dirty="0"/>
          </a:p>
          <a:p>
            <a:endParaRPr lang="fa-IR" dirty="0" smtClean="0"/>
          </a:p>
          <a:p>
            <a:r>
              <a:rPr lang="fa-IR" dirty="0"/>
              <a:t>ﺍﺑﺰﺍﺭ ﺍﻧﺪﺍﺯﻩ ﮔﻴﺮﻱ ﺗﺎ ﭼﻪ ﺣﺪ ﺧﺼﻴﺼﻪ ﻣﻮﺭﺩ ﻧﻈﺮ ﺭﺍ  ﻣـﻲ  ﺳـﻨﺠﺪ </a:t>
            </a:r>
            <a:endParaRPr lang="fa-IR" dirty="0" smtClean="0"/>
          </a:p>
          <a:p>
            <a:r>
              <a:rPr lang="fa-IR" dirty="0" smtClean="0"/>
              <a:t>صحت داده های حاصل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22616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پایایی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ﺍﺑﺰﺍﺭ </a:t>
            </a:r>
            <a:r>
              <a:rPr lang="fa-IR" dirty="0"/>
              <a:t>ﺍﻧﺪﺍﺯﻩ </a:t>
            </a:r>
            <a:r>
              <a:rPr lang="fa-IR" dirty="0" smtClean="0"/>
              <a:t>ﮔﻴـﺮﻱ </a:t>
            </a:r>
            <a:r>
              <a:rPr lang="fa-IR" dirty="0"/>
              <a:t>ﺩﺭ  ﺷـﺮﺍﻳﻂ </a:t>
            </a:r>
            <a:r>
              <a:rPr lang="fa-IR" dirty="0" smtClean="0"/>
              <a:t>ﻳﻜﺴـﺎﻥ  </a:t>
            </a:r>
            <a:r>
              <a:rPr lang="fa-IR" dirty="0"/>
              <a:t>ﺗـﺎ  ﭼـﻪ ﺍﻧﺪﺍﺯﻩ ﻧﺘﺎﻳﺞ ﻳﻜﺴﺎﻧﻲ ﺑﻪ ﺩﺳﺖ ﻣﻲ ﺩﻫﺪ </a:t>
            </a:r>
            <a:endParaRPr lang="fa-IR" dirty="0" smtClean="0"/>
          </a:p>
          <a:p>
            <a:endParaRPr lang="fa-IR" dirty="0" smtClean="0"/>
          </a:p>
          <a:p>
            <a:r>
              <a:rPr lang="fa-IR" dirty="0" smtClean="0"/>
              <a:t>ﺑﻪ </a:t>
            </a:r>
            <a:r>
              <a:rPr lang="fa-IR" dirty="0"/>
              <a:t>ﺑﻴﺎﻥ ﺩﻳﮕﺮ  ﺍﮔـﺮ  ﺍﺑـﺰﺍﺭ ﺍﻧﺪﺍﺯﻩ ﮔﻴﺮﻱ ﺭﺍ ﺩﺭ ﻳﻚ ﻓﺎﺻﻠﻪ ﺯﻣﺎﻧﻲ ﻛﻮﺗﺎﻩ ﭼﻨﺪﻳﻦ  ﺑـﺎﺭ  ﺑـﻪ  ﻳـﻚ </a:t>
            </a:r>
            <a:endParaRPr lang="fa-IR" dirty="0" smtClean="0"/>
          </a:p>
          <a:p>
            <a:pPr marL="0" indent="0">
              <a:buNone/>
            </a:pPr>
            <a:r>
              <a:rPr lang="fa-IR" dirty="0"/>
              <a:t> </a:t>
            </a:r>
            <a:r>
              <a:rPr lang="fa-IR" dirty="0" smtClean="0"/>
              <a:t>ﮔﺮﻭﻩ </a:t>
            </a:r>
            <a:r>
              <a:rPr lang="fa-IR" dirty="0"/>
              <a:t>ﻭﺍﺣﺪﻱ ﺍﺯ  ﺍﻓـﺮﺍﺩ  ﺑـﺪﻫﻴﻢ  ﻧﺘـﺎﻳﺞ  ﺣﺎﺻـﻞ ﻧﺰﺩ ﻳـﻚ  ﺑـﻪ  ﻫـﻢ  </a:t>
            </a:r>
            <a:r>
              <a:rPr lang="fa-IR" dirty="0" smtClean="0"/>
              <a:t>ﺑﺎﺷﺪ</a:t>
            </a:r>
            <a:r>
              <a:rPr lang="fa-IR" dirty="0"/>
              <a:t>. </a:t>
            </a:r>
            <a:r>
              <a:rPr lang="fa-IR" dirty="0" smtClean="0"/>
              <a:t> 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92983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نوع مطالعه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a-IR" dirty="0" smtClean="0"/>
              <a:t>توصیفی_مقطعی</a:t>
            </a:r>
          </a:p>
          <a:p>
            <a:pPr marL="0" indent="0">
              <a:buNone/>
            </a:pPr>
            <a:endParaRPr lang="fa-IR" dirty="0"/>
          </a:p>
          <a:p>
            <a:pPr marL="0" indent="0">
              <a:buNone/>
            </a:pPr>
            <a:r>
              <a:rPr lang="fa-IR" dirty="0" smtClean="0"/>
              <a:t>سال1392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18951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جامعه پژوهش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326نفر از همراهان بیماران مراجعه کننده به کلینیک تخصصی بوعلی سینای قزوین</a:t>
            </a:r>
          </a:p>
          <a:p>
            <a:r>
              <a:rPr lang="fa-IR" dirty="0" smtClean="0"/>
              <a:t>روش نمونه گیری آسان</a:t>
            </a:r>
          </a:p>
        </p:txBody>
      </p:sp>
    </p:spTree>
    <p:extLst>
      <p:ext uri="{BB962C8B-B14F-4D97-AF65-F5344CB8AC3E}">
        <p14:creationId xmlns:p14="http://schemas.microsoft.com/office/powerpoint/2010/main" val="71524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300</TotalTime>
  <Words>618</Words>
  <Application>Microsoft Office PowerPoint</Application>
  <PresentationFormat>Custom</PresentationFormat>
  <Paragraphs>69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Organic</vt:lpstr>
      <vt:lpstr>ﺗﻌﻴﻴﻦ ﺭﻭﺍ ﻳﻲ ﻭ ﭘﺎ ﻳﺎﻳﻲ ﭘﺮﺳﺸﻨﺎﻣﻪ  ﺳﻨﺠﺶ ﻣﺰﺍﺝ ﺟﺒﻠﻲ      </vt:lpstr>
      <vt:lpstr>بسم الله الرحمن الرحیم  دکتر کامیاب- دستیار تخصصی طب ایرانی </vt:lpstr>
      <vt:lpstr>PowerPoint Presentation</vt:lpstr>
      <vt:lpstr>PowerPoint Presentation</vt:lpstr>
      <vt:lpstr> ﻫﺪﻑ </vt:lpstr>
      <vt:lpstr>روایی</vt:lpstr>
      <vt:lpstr>پایایی</vt:lpstr>
      <vt:lpstr>نوع مطالعه</vt:lpstr>
      <vt:lpstr>جامعه پژوهش</vt:lpstr>
      <vt:lpstr>METHODs</vt:lpstr>
      <vt:lpstr>یافته ها</vt:lpstr>
      <vt:lpstr>یافته ها</vt:lpstr>
      <vt:lpstr>بحث و نتیجه گیری</vt:lpstr>
      <vt:lpstr>ﻣﺤﺪﻭﺩﻳﺖﻫﺎﻱ ﭘﺮﺳﺸﻨﺎﻣﻪ </vt:lpstr>
      <vt:lpstr>پیشنهادات</vt:lpstr>
      <vt:lpstr>با تشکر از حسن توجه شما</vt:lpstr>
    </vt:vector>
  </TitlesOfParts>
  <Company>OliveSoft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ﺗﻌﻴﻴﻦ ﺭﻭﺍ ﻳﻲ ﻭ ﭘﺎ ﻳﺎﻳﻲ ﭘﺮﺳﺸﻨﺎﻣﻪ  ﺳﻨﺠﺶ ﻣﺰﺍﺝ ﺟﺒﻠﻲ</dc:title>
  <dc:creator>OliveSoft</dc:creator>
  <cp:lastModifiedBy>User</cp:lastModifiedBy>
  <cp:revision>22</cp:revision>
  <dcterms:created xsi:type="dcterms:W3CDTF">2018-12-11T05:34:43Z</dcterms:created>
  <dcterms:modified xsi:type="dcterms:W3CDTF">2018-12-15T05:01:28Z</dcterms:modified>
</cp:coreProperties>
</file>