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15"/>
  </p:notesMasterIdLst>
  <p:handoutMasterIdLst>
    <p:handoutMasterId r:id="rId16"/>
  </p:handoutMasterIdLst>
  <p:sldIdLst>
    <p:sldId id="311" r:id="rId2"/>
    <p:sldId id="307" r:id="rId3"/>
    <p:sldId id="257" r:id="rId4"/>
    <p:sldId id="319" r:id="rId5"/>
    <p:sldId id="258" r:id="rId6"/>
    <p:sldId id="259" r:id="rId7"/>
    <p:sldId id="270" r:id="rId8"/>
    <p:sldId id="262" r:id="rId9"/>
    <p:sldId id="320" r:id="rId10"/>
    <p:sldId id="321" r:id="rId11"/>
    <p:sldId id="271" r:id="rId12"/>
    <p:sldId id="288" r:id="rId13"/>
    <p:sldId id="289" r:id="rId14"/>
  </p:sldIdLst>
  <p:sldSz cx="9144000" cy="6858000" type="screen4x3"/>
  <p:notesSz cx="6858000" cy="9144000"/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EF1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86B4D-A042-4692-B573-16DB7385B6F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E4866-5B1B-4BCD-8FFB-2C703139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14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532986-B307-4538-B7B8-27E0E3B6C4D3}" type="datetimeFigureOut">
              <a:rPr lang="fa-IR"/>
              <a:pPr>
                <a:defRPr/>
              </a:pPr>
              <a:t>1438/11/26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E2B256-33BE-4699-BB2E-0D06CC98A3D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9881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E2B256-33BE-4699-BB2E-0D06CC98A3DE}" type="slidenum">
              <a:rPr lang="fa-IR" smtClean="0"/>
              <a:pPr>
                <a:defRPr/>
              </a:pPr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421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4" y="4953001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Dr.ARAJ</a:t>
            </a:r>
            <a:endParaRPr lang="fa-IR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36A1704-AF85-4BFE-88FA-D356C459DAFC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641510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Dr.ARAJ</a:t>
            </a:r>
            <a:endParaRPr lang="fa-I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A38C6-2FE5-47B4-BFBF-0ACA7674413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582611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Dr.ARAJ</a:t>
            </a:r>
            <a:endParaRPr lang="fa-I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D606-C88C-4DDA-A990-2E441537F469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409373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Dr.ARAJ</a:t>
            </a:r>
            <a:endParaRPr lang="fa-I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58E14-E10D-412E-BCEB-0BC933151B4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019221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1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Dr.ARAJ</a:t>
            </a:r>
            <a:endParaRPr lang="fa-I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891680-E268-4171-A8E0-D5CB74C9D72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587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Dr.ARAJ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758D19-F975-48CB-B77C-23D027EF955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7586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Dr.ARAJ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2CAC29-EDC4-4547-B52C-23C5EAAA4BD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347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Dr.ARAJ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03EC1C-CA3C-42E4-AB77-4232BFD595B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2024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Dr.ARAJ</a:t>
            </a:r>
            <a:endParaRPr lang="fa-I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0E255-39DD-471C-AD18-7BF59D324392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087971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Dr.ARAJ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BDF2E9-F533-479F-B155-ACD04748FE95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1803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4"/>
            <a:ext cx="3802063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4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6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1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Dr.ARAJ</a:t>
            </a:r>
            <a:endParaRPr lang="fa-IR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772C163-A640-4D95-ACAD-857230722F9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007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4"/>
            <a:ext cx="3802063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-53974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6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9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4" y="6408739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 smtClean="0"/>
              <a:t>Dr.ARAJ</a:t>
            </a:r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9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347B9A7-2F1C-45F0-B007-326924BA863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7" r:id="rId2"/>
    <p:sldLayoutId id="2147483762" r:id="rId3"/>
    <p:sldLayoutId id="2147483763" r:id="rId4"/>
    <p:sldLayoutId id="2147483764" r:id="rId5"/>
    <p:sldLayoutId id="2147483765" r:id="rId6"/>
    <p:sldLayoutId id="2147483758" r:id="rId7"/>
    <p:sldLayoutId id="2147483766" r:id="rId8"/>
    <p:sldLayoutId id="2147483767" r:id="rId9"/>
    <p:sldLayoutId id="2147483759" r:id="rId10"/>
    <p:sldLayoutId id="2147483760" r:id="rId11"/>
  </p:sldLayoutIdLst>
  <p:transition spd="slow"/>
  <p:hf sldNum="0" hdr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fa-IR" altLang="en-US" sz="2400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latin typeface="Lucida Sans Unicode" pitchFamily="34" charset="0"/>
              </a:rPr>
              <a:t>Dr.ARAJ</a:t>
            </a:r>
            <a:endParaRPr lang="fa-IR" altLang="en-US" sz="2400" smtClean="0">
              <a:latin typeface="Lucida Sans Unicode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5" y="214290"/>
            <a:ext cx="811532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9600" dirty="0" smtClean="0">
                <a:solidFill>
                  <a:srgbClr val="FF0000"/>
                </a:solidFill>
                <a:cs typeface="_  Jadid" pitchFamily="2" charset="-78"/>
              </a:rPr>
              <a:t>بسم الله الرحمن الرحیم</a:t>
            </a:r>
            <a:endParaRPr lang="fa-IR" sz="9600" dirty="0">
              <a:solidFill>
                <a:srgbClr val="FF0000"/>
              </a:solidFill>
              <a:cs typeface="_  Jadid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Dr.ARAJ</a:t>
            </a:r>
            <a:endParaRPr lang="fa-I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31682"/>
              </p:ext>
            </p:extLst>
          </p:nvPr>
        </p:nvGraphicFramePr>
        <p:xfrm>
          <a:off x="-1" y="0"/>
          <a:ext cx="9144001" cy="736092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82419"/>
                <a:gridCol w="2267712"/>
                <a:gridCol w="1647749"/>
                <a:gridCol w="1622146"/>
                <a:gridCol w="1623975"/>
              </a:tblGrid>
              <a:tr h="345367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رژیم غذایی گروه     سودا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367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خوردنی‌های مضر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073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گوشت گاو و  گوساله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ماهی شور و دودی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سوسیس و کالباس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رب  و سس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ماکارونی  و  لازانیا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</a:tr>
              <a:tr h="34536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غذاهای مانده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نان سنگک بیات یا خمیر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پنیر شور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ماست ترش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کشک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</a:tr>
              <a:tr h="34536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کلم و گل‌کلم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عدس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بادمجان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قارچ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گوجه فرنگی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</a:tr>
              <a:tr h="34536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</a:rPr>
                        <a:t>ترشیجات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لیموترش و آبلیمو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آبغوره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سرکه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</a:rPr>
                        <a:t>شوریجات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</a:tr>
              <a:tr h="34536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لوبیا سبز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ذرت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چای  پررنگ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میوه‌های ترش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کیوی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</a:tr>
              <a:tr h="64139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میوه‌های سرد  و  ترش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گریپ فروت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سیب زمینی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نمک زیاد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انواع کنسرو و کمپوت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</a:tr>
              <a:tr h="345367">
                <a:tc gridSpan="5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367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خوردنی‌های مفید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36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گوشت بره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زرده تخم‌مرغ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نخودآب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سوپ جو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کره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</a:tr>
              <a:tr h="34536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عسل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فرنی بادام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گندم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انجیر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توت  سفید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</a:tr>
              <a:tr h="34536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سیب  شیرین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طالبی  شیرین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به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آلوی شیرین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انگور  شیرین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</a:tr>
              <a:tr h="34536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کشمش و مویز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مربای عسلی بالنگ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شیره خرما و انگور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آب نارگیل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خربزه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</a:tr>
              <a:tr h="34536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ترب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جعفری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نعنا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ریحان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ترخون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</a:tr>
              <a:tr h="34536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مرزه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تره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کرفس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کنگر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چغندر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</a:tr>
              <a:tr h="34536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بادام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فندق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هل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دارچین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</a:tr>
              <a:tr h="345367">
                <a:tc gridSpan="5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3706" marR="6370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43013" y="1481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83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558993" y="-860681"/>
            <a:ext cx="2238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622899"/>
              </p:ext>
            </p:extLst>
          </p:nvPr>
        </p:nvGraphicFramePr>
        <p:xfrm>
          <a:off x="-28456" y="9748"/>
          <a:ext cx="9172456" cy="732814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92258"/>
                <a:gridCol w="2278438"/>
                <a:gridCol w="1654710"/>
                <a:gridCol w="1629029"/>
                <a:gridCol w="1618021"/>
              </a:tblGrid>
              <a:tr h="1077196">
                <a:tc gridSpan="5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rtl="1"/>
                      <a:r>
                        <a:rPr lang="fa-IR" sz="2000" dirty="0">
                          <a:effectLst/>
                        </a:rPr>
                        <a:t>رژیم غذایی گروه     صفرا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55230" marR="552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179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خوردنی‌های مضر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سرخ کردنی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غذاهای چرب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گوشت قرمز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گوشت شتر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تخم مرغ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</a:tr>
              <a:tr h="323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فسنجان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بادمجان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ماکارونی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کرفس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نسکافه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</a:tr>
              <a:tr h="323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انجیر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سیر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پیاز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جعفری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تره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</a:tr>
              <a:tr h="323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شاهی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شوید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فلفل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گردو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فندق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</a:tr>
              <a:tr h="323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زعفران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دارچین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زنجبیل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اسفناج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طالبی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</a:tr>
              <a:tr h="60019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نارگیل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موز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خربزه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آناناس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</a:rPr>
                        <a:t>انواع کنسرو و کمپوت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</a:tr>
              <a:tr h="323179">
                <a:tc gridSpan="5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179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خوردنی‌های مفید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سوپ جو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آب دوغ خیار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ماست و خیار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کدو خورشتی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نان جو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</a:tr>
              <a:tr h="323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عدس و ماش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روغن زیتون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</a:rPr>
                        <a:t>ماءالشعیر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مرکبات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بادام درختی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</a:tr>
              <a:tr h="323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گیلاس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آلبالو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گوجه سبز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انار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شاتوت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</a:tr>
              <a:tr h="323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هلو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زردآلو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خیار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آلو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کاهو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</a:tr>
              <a:tr h="323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هویج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تمشک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زرشک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سیب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لیمو ترش تازه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</a:tr>
              <a:tr h="323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هندوانه  ( کم)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گریپ فروت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تمرهندی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آب انار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رب انار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</a:tr>
              <a:tr h="32317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گشنیز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لیموعمانی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</a:tr>
              <a:tr h="323179">
                <a:tc gridSpan="5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55230" marR="552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85925" y="1911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fa-IR" altLang="en-US" sz="3200" smtClean="0"/>
              <a:t>؟</a:t>
            </a:r>
          </a:p>
          <a:p>
            <a:pPr eaLnBrk="1" hangingPunct="1">
              <a:buFont typeface="Wingdings 3" pitchFamily="18" charset="2"/>
              <a:buNone/>
            </a:pPr>
            <a:r>
              <a:rPr lang="fa-IR" altLang="en-US" sz="3200" smtClean="0"/>
              <a:t>	 ؟</a:t>
            </a:r>
          </a:p>
          <a:p>
            <a:pPr eaLnBrk="1" hangingPunct="1">
              <a:buFont typeface="Wingdings 3" pitchFamily="18" charset="2"/>
              <a:buNone/>
            </a:pPr>
            <a:r>
              <a:rPr lang="fa-IR" altLang="en-US" sz="3200" smtClean="0"/>
              <a:t>		؟</a:t>
            </a:r>
            <a:br>
              <a:rPr lang="fa-IR" altLang="en-US" sz="3200" smtClean="0"/>
            </a:br>
            <a:r>
              <a:rPr lang="fa-IR" altLang="en-US" sz="3200" smtClean="0"/>
              <a:t>	     ؟</a:t>
            </a:r>
          </a:p>
          <a:p>
            <a:pPr eaLnBrk="1" hangingPunct="1">
              <a:buFont typeface="Wingdings 3" pitchFamily="18" charset="2"/>
              <a:buNone/>
            </a:pPr>
            <a:r>
              <a:rPr lang="fa-IR" altLang="en-US" sz="3200" smtClean="0"/>
              <a:t>			!</a:t>
            </a:r>
          </a:p>
          <a:p>
            <a:pPr eaLnBrk="1" hangingPunct="1">
              <a:buFont typeface="Wingdings 3" pitchFamily="18" charset="2"/>
              <a:buNone/>
            </a:pPr>
            <a:r>
              <a:rPr lang="fa-IR" altLang="en-US" sz="3200" smtClean="0"/>
              <a:t>			    !</a:t>
            </a:r>
          </a:p>
          <a:p>
            <a:pPr eaLnBrk="1" hangingPunct="1">
              <a:buFont typeface="Wingdings 3" pitchFamily="18" charset="2"/>
              <a:buNone/>
            </a:pPr>
            <a:r>
              <a:rPr lang="fa-IR" altLang="en-US" sz="3200" smtClean="0"/>
              <a:t>                       !</a:t>
            </a:r>
          </a:p>
          <a:p>
            <a:pPr eaLnBrk="1" hangingPunct="1">
              <a:buFont typeface="Wingdings 3" pitchFamily="18" charset="2"/>
              <a:buNone/>
            </a:pPr>
            <a:r>
              <a:rPr lang="fa-IR" altLang="en-US" sz="3200" smtClean="0"/>
              <a:t>                            </a:t>
            </a:r>
            <a:r>
              <a:rPr lang="fa-IR" altLang="en-US" sz="6600" b="1" smtClean="0"/>
              <a:t>؟</a:t>
            </a:r>
            <a:endParaRPr lang="fa-IR" altLang="en-US" sz="3200" b="1" smtClean="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600" smtClean="0">
                <a:latin typeface="Lucida Sans Unicode" pitchFamily="34" charset="0"/>
              </a:rPr>
              <a:t>Dr.ARAJ</a:t>
            </a:r>
            <a:endParaRPr lang="fa-IR" altLang="en-US" sz="1600" smtClean="0"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13800" dirty="0" smtClean="0">
                <a:latin typeface="IranNastaliq" pitchFamily="18" charset="0"/>
                <a:cs typeface="IranNastaliq" pitchFamily="18" charset="0"/>
              </a:rPr>
              <a:t>سؤال</a:t>
            </a:r>
            <a:endParaRPr lang="fa-IR" sz="13800" dirty="0"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smtClean="0">
                <a:latin typeface="Lucida Sans Unicode" pitchFamily="34" charset="0"/>
              </a:rPr>
              <a:t>Dr.ARAJ</a:t>
            </a:r>
            <a:endParaRPr lang="fa-IR" altLang="en-US" sz="2400" smtClean="0">
              <a:latin typeface="Lucida Sans Unicod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a-IR" dirty="0"/>
          </a:p>
        </p:txBody>
      </p:sp>
      <p:pic>
        <p:nvPicPr>
          <p:cNvPr id="43012" name="Picture 2" descr="C:\Documents and Settings\Mr.Mojahedi\Desktop\New Folder\641Hadis H1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4313" y="0"/>
            <a:ext cx="9358313" cy="6858000"/>
          </a:xfrm>
        </p:spPr>
      </p:pic>
      <p:sp>
        <p:nvSpPr>
          <p:cNvPr id="6" name="Rectangle 5"/>
          <p:cNvSpPr/>
          <p:nvPr/>
        </p:nvSpPr>
        <p:spPr>
          <a:xfrm>
            <a:off x="642939" y="4143377"/>
            <a:ext cx="6286500" cy="1357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fa-IR" altLang="en-US" sz="7200" dirty="0" smtClean="0">
                <a:solidFill>
                  <a:srgbClr val="2BEF11"/>
                </a:solidFill>
                <a:latin typeface="IranNastaliq" pitchFamily="18" charset="0"/>
              </a:rPr>
              <a:t>باسپاس فراوان</a:t>
            </a:r>
          </a:p>
          <a:p>
            <a:pPr algn="ctr">
              <a:defRPr/>
            </a:pPr>
            <a:r>
              <a:rPr lang="fa-IR" altLang="en-US" sz="7200" dirty="0" smtClean="0">
                <a:solidFill>
                  <a:srgbClr val="2BEF11"/>
                </a:solidFill>
                <a:latin typeface="IranNastaliq" pitchFamily="18" charset="0"/>
              </a:rPr>
              <a:t>				وآرزوی توفیق</a:t>
            </a:r>
            <a:endParaRPr lang="fa-IR" altLang="en-US" dirty="0" smtClean="0">
              <a:solidFill>
                <a:srgbClr val="2BEF11"/>
              </a:solidFill>
              <a:latin typeface="IranNastaliq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32425" y="0"/>
            <a:ext cx="332271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آشنایی با طب سنتی ایران</a:t>
            </a:r>
            <a:endParaRPr lang="fa-I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2" descr="C:\Documents and Settings\Mr.Mojahedi\Desktop\New Folder\hamedan aveci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5643563" cy="6858000"/>
          </a:xfrm>
        </p:spPr>
      </p:pic>
      <p:pic>
        <p:nvPicPr>
          <p:cNvPr id="11268" name="Picture 3" descr="C:\Documents and Settings\Mr.Mojahedi\Desktop\New Folder\avecinn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143000"/>
            <a:ext cx="3257551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Dr.ARAJ</a:t>
            </a:r>
            <a:endParaRPr lang="fa-IR"/>
          </a:p>
        </p:txBody>
      </p:sp>
      <p:sp>
        <p:nvSpPr>
          <p:cNvPr id="3" name="Rounded Rectangle 2"/>
          <p:cNvSpPr/>
          <p:nvPr/>
        </p:nvSpPr>
        <p:spPr>
          <a:xfrm>
            <a:off x="5643564" y="5805264"/>
            <a:ext cx="339293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</a:rPr>
              <a:t>د کتر اعرج خدایی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MD.PHD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Lucida Sans Unicode" pitchFamily="34" charset="0"/>
              </a:rPr>
              <a:t>Dr.ARAJ</a:t>
            </a:r>
            <a:endParaRPr lang="fa-IR" altLang="en-US" smtClean="0">
              <a:latin typeface="Lucida Sans Unicode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/>
              <a:t>همراه ( </a:t>
            </a:r>
            <a:r>
              <a:rPr lang="en-US" dirty="0" smtClean="0"/>
              <a:t>CAM </a:t>
            </a:r>
            <a:r>
              <a:rPr lang="fa-IR" dirty="0" smtClean="0"/>
              <a:t> )</a:t>
            </a:r>
          </a:p>
          <a:p>
            <a:pPr>
              <a:lnSpc>
                <a:spcPct val="150000"/>
              </a:lnSpc>
            </a:pPr>
            <a:r>
              <a:rPr lang="fa-IR" dirty="0" smtClean="0"/>
              <a:t>اخلاط </a:t>
            </a:r>
          </a:p>
          <a:p>
            <a:pPr>
              <a:lnSpc>
                <a:spcPct val="150000"/>
              </a:lnSpc>
            </a:pPr>
            <a:r>
              <a:rPr lang="fa-IR" dirty="0" smtClean="0"/>
              <a:t>حفظ سلامتی</a:t>
            </a:r>
          </a:p>
          <a:p>
            <a:pPr>
              <a:lnSpc>
                <a:spcPct val="150000"/>
              </a:lnSpc>
            </a:pPr>
            <a:r>
              <a:rPr lang="fa-IR" dirty="0" smtClean="0"/>
              <a:t>سلامتی : تعادل و توازن مزاج</a:t>
            </a:r>
          </a:p>
          <a:p>
            <a:pPr>
              <a:lnSpc>
                <a:spcPct val="150000"/>
              </a:lnSpc>
            </a:pPr>
            <a:r>
              <a:rPr lang="fa-IR" dirty="0" smtClean="0"/>
              <a:t>هزینه کمتر</a:t>
            </a:r>
          </a:p>
          <a:p>
            <a:pPr>
              <a:lnSpc>
                <a:spcPct val="150000"/>
              </a:lnSpc>
            </a:pPr>
            <a:r>
              <a:rPr lang="fa-IR" dirty="0" smtClean="0"/>
              <a:t>عوارض جانبی کمتر</a:t>
            </a:r>
          </a:p>
          <a:p>
            <a:pPr>
              <a:lnSpc>
                <a:spcPct val="150000"/>
              </a:lnSpc>
            </a:pPr>
            <a:r>
              <a:rPr lang="fa-IR" dirty="0" smtClean="0"/>
              <a:t>طبیعی</a:t>
            </a:r>
          </a:p>
          <a:p>
            <a:pPr>
              <a:lnSpc>
                <a:spcPct val="150000"/>
              </a:lnSpc>
            </a:pPr>
            <a:r>
              <a:rPr lang="fa-IR" dirty="0" smtClean="0"/>
              <a:t>کل نگر</a:t>
            </a:r>
          </a:p>
          <a:p>
            <a:pPr>
              <a:lnSpc>
                <a:spcPct val="150000"/>
              </a:lnSpc>
            </a:pPr>
            <a:r>
              <a:rPr lang="fa-IR" dirty="0" smtClean="0"/>
              <a:t>قوه مدبره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-902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6600" dirty="0" smtClean="0">
                <a:solidFill>
                  <a:srgbClr val="FF0000"/>
                </a:solidFill>
              </a:rPr>
              <a:t>تعریف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Dr.ARAJ</a:t>
            </a:r>
            <a:endParaRPr lang="fa-IR"/>
          </a:p>
        </p:txBody>
      </p:sp>
      <p:pic>
        <p:nvPicPr>
          <p:cNvPr id="6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7164388" y="27813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476376" y="765176"/>
            <a:ext cx="6264275" cy="1008063"/>
          </a:xfrm>
          <a:prstGeom prst="ribbon">
            <a:avLst>
              <a:gd name="adj1" fmla="val 18111"/>
              <a:gd name="adj2" fmla="val 66759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1800"/>
              <a:t>علائم کمک کنده در تعیین مزاج</a:t>
            </a:r>
            <a:endParaRPr lang="en-US" altLang="en-US" sz="180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381875" y="2276475"/>
            <a:ext cx="1511300" cy="1295400"/>
          </a:xfrm>
          <a:prstGeom prst="star8">
            <a:avLst>
              <a:gd name="adj" fmla="val 347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1800">
                <a:solidFill>
                  <a:srgbClr val="000000"/>
                </a:solidFill>
              </a:rPr>
              <a:t>اندام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5580063" y="2276476"/>
            <a:ext cx="1655763" cy="1368425"/>
          </a:xfrm>
          <a:prstGeom prst="star8">
            <a:avLst>
              <a:gd name="adj" fmla="val 3181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1800">
                <a:solidFill>
                  <a:srgbClr val="000000"/>
                </a:solidFill>
              </a:rPr>
              <a:t>ملمس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779837" y="2276476"/>
            <a:ext cx="1655763" cy="1368425"/>
          </a:xfrm>
          <a:prstGeom prst="star8">
            <a:avLst>
              <a:gd name="adj" fmla="val 3181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1800">
                <a:solidFill>
                  <a:srgbClr val="000000"/>
                </a:solidFill>
              </a:rPr>
              <a:t>مو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1908176" y="2276476"/>
            <a:ext cx="1655763" cy="1368425"/>
          </a:xfrm>
          <a:prstGeom prst="star8">
            <a:avLst>
              <a:gd name="adj" fmla="val 3181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1800">
                <a:solidFill>
                  <a:srgbClr val="000000"/>
                </a:solidFill>
              </a:rPr>
              <a:t>رنگ بدن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107951" y="2276476"/>
            <a:ext cx="1655763" cy="1368425"/>
          </a:xfrm>
          <a:prstGeom prst="star8">
            <a:avLst>
              <a:gd name="adj" fmla="val 3181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1800">
                <a:solidFill>
                  <a:srgbClr val="000000"/>
                </a:solidFill>
              </a:rPr>
              <a:t>حالات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1800">
                <a:solidFill>
                  <a:srgbClr val="000000"/>
                </a:solidFill>
              </a:rPr>
              <a:t>نفسانی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6176964" y="3644901"/>
            <a:ext cx="2967037" cy="1368425"/>
          </a:xfrm>
          <a:prstGeom prst="star8">
            <a:avLst>
              <a:gd name="adj" fmla="val 31421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rgbClr val="000000"/>
                </a:solidFill>
              </a:rPr>
              <a:t>بزرگی وکوچکی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rgbClr val="000000"/>
                </a:solidFill>
              </a:rPr>
              <a:t>اعضا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3152775" y="3789363"/>
            <a:ext cx="2787651" cy="1223962"/>
          </a:xfrm>
          <a:prstGeom prst="star8">
            <a:avLst>
              <a:gd name="adj" fmla="val 31421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rgbClr val="000000"/>
                </a:solidFill>
              </a:rPr>
              <a:t>خواب و بیداری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107949" y="3789363"/>
            <a:ext cx="2787651" cy="1223962"/>
          </a:xfrm>
          <a:prstGeom prst="star8">
            <a:avLst>
              <a:gd name="adj" fmla="val 31421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rgbClr val="000000"/>
                </a:solidFill>
              </a:rPr>
              <a:t>کیفیت مواد دفعی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4737101" y="5229225"/>
            <a:ext cx="4227513" cy="1346200"/>
          </a:xfrm>
          <a:prstGeom prst="star8">
            <a:avLst>
              <a:gd name="adj" fmla="val 34894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a-IR" altLang="en-US" sz="1800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107952" y="5229225"/>
            <a:ext cx="4227513" cy="1346200"/>
          </a:xfrm>
          <a:prstGeom prst="star8">
            <a:avLst>
              <a:gd name="adj" fmla="val 34894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a-IR" altLang="en-US" sz="1800"/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787914" y="5589588"/>
            <a:ext cx="2704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rgbClr val="000000"/>
                </a:solidFill>
              </a:rPr>
              <a:t>تاثیر پذیری از کیفیات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5539807" y="5589588"/>
            <a:ext cx="24881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a-IR" altLang="en-US" sz="2800">
                <a:solidFill>
                  <a:srgbClr val="000000"/>
                </a:solidFill>
              </a:rPr>
              <a:t>افعال صادره از بدن</a:t>
            </a: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1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0065" y="3786188"/>
            <a:ext cx="8429625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latin typeface="Lucida Sans Unicode" pitchFamily="34" charset="0"/>
              </a:rPr>
              <a:t>Dr.ARAJ</a:t>
            </a:r>
            <a:endParaRPr lang="fa-IR" altLang="en-US" sz="2400" smtClean="0">
              <a:latin typeface="Lucida Sans Unicode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342945" y="35210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a-IR">
              <a:latin typeface="Arial" pitchFamily="34" charset="0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787222" y="2087563"/>
            <a:ext cx="2036763" cy="1439863"/>
            <a:chOff x="4468" y="164"/>
            <a:chExt cx="1043" cy="907"/>
          </a:xfrm>
        </p:grpSpPr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4468" y="210"/>
              <a:ext cx="1043" cy="861"/>
              <a:chOff x="4513" y="210"/>
              <a:chExt cx="1043" cy="861"/>
            </a:xfrm>
          </p:grpSpPr>
          <p:pic>
            <p:nvPicPr>
              <p:cNvPr id="22" name="Picture 5" descr="4-ElementsWeb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2708" t="61362" r="4625" b="15874"/>
              <a:stretch>
                <a:fillRect/>
              </a:stretch>
            </p:blipFill>
            <p:spPr bwMode="auto">
              <a:xfrm>
                <a:off x="4785" y="210"/>
                <a:ext cx="771" cy="772"/>
              </a:xfrm>
              <a:prstGeom prst="rect">
                <a:avLst/>
              </a:prstGeom>
              <a:noFill/>
            </p:spPr>
          </p:pic>
          <p:pic>
            <p:nvPicPr>
              <p:cNvPr id="23" name="Picture 6" descr="akhlat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716" r="88568" b="74643"/>
              <a:stretch>
                <a:fillRect/>
              </a:stretch>
            </p:blipFill>
            <p:spPr bwMode="auto">
              <a:xfrm>
                <a:off x="4513" y="482"/>
                <a:ext cx="544" cy="589"/>
              </a:xfrm>
              <a:prstGeom prst="rect">
                <a:avLst/>
              </a:prstGeom>
              <a:noFill/>
            </p:spPr>
          </p:pic>
        </p:grpSp>
        <p:pic>
          <p:nvPicPr>
            <p:cNvPr id="20" name="Picture 7" descr="مردان اربعه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138" r="81960" b="23894"/>
            <a:stretch>
              <a:fillRect/>
            </a:stretch>
          </p:blipFill>
          <p:spPr bwMode="auto">
            <a:xfrm>
              <a:off x="5239" y="164"/>
              <a:ext cx="237" cy="862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</p:grp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711369" y="31607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a-IR">
              <a:latin typeface="Arial" pitchFamily="34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72620" y="-5477"/>
            <a:ext cx="4493929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a-IR" sz="2800" dirty="0" smtClean="0">
                <a:latin typeface="Arial" pitchFamily="34" charset="0"/>
              </a:rPr>
              <a:t>صفراوی مزاج ها</a:t>
            </a:r>
          </a:p>
          <a:p>
            <a:pPr algn="ctr"/>
            <a:r>
              <a:rPr lang="fa-IR" sz="2800" dirty="0" smtClean="0">
                <a:latin typeface="Arial" pitchFamily="34" charset="0"/>
              </a:rPr>
              <a:t>                    مزاج گرم و خشک</a:t>
            </a:r>
            <a:r>
              <a:rPr lang="en-US" sz="2800" dirty="0" smtClean="0">
                <a:latin typeface="Arial" pitchFamily="34" charset="0"/>
              </a:rPr>
              <a:t> 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2621" y="188640"/>
            <a:ext cx="885706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350" dirty="0">
                <a:latin typeface="Arial" pitchFamily="34" charset="0"/>
              </a:rPr>
              <a:t>زردی رنگ و چشم و زبان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350" dirty="0">
                <a:latin typeface="Arial" pitchFamily="34" charset="0"/>
              </a:rPr>
              <a:t>تلخی </a:t>
            </a:r>
            <a:r>
              <a:rPr lang="fa-IR" sz="2350" dirty="0" smtClean="0">
                <a:latin typeface="Arial" pitchFamily="34" charset="0"/>
              </a:rPr>
              <a:t>دهان و درشتی زبان </a:t>
            </a:r>
            <a:endParaRPr lang="fa-IR" sz="2350" dirty="0">
              <a:latin typeface="Arial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350" dirty="0" smtClean="0">
                <a:latin typeface="Arial" pitchFamily="34" charset="0"/>
              </a:rPr>
              <a:t>خشکی  دهان و بینی</a:t>
            </a:r>
            <a:endParaRPr lang="fa-IR" sz="2350" dirty="0">
              <a:latin typeface="Arial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350" dirty="0">
                <a:latin typeface="Arial" pitchFamily="34" charset="0"/>
              </a:rPr>
              <a:t>غثيان و قی زرد و سبز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350" dirty="0" smtClean="0">
                <a:latin typeface="Arial" pitchFamily="34" charset="0"/>
              </a:rPr>
              <a:t>عطش زیاد و اشتهای کم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350" dirty="0" smtClean="0">
                <a:latin typeface="Arial" pitchFamily="34" charset="0"/>
              </a:rPr>
              <a:t>لاغر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350" dirty="0" smtClean="0">
                <a:latin typeface="Arial" pitchFamily="34" charset="0"/>
              </a:rPr>
              <a:t>خواب کم و سبک-خواب دیدن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350" dirty="0" smtClean="0">
                <a:latin typeface="Arial" pitchFamily="34" charset="0"/>
              </a:rPr>
              <a:t>درک سریع مطالب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350" dirty="0" smtClean="0">
                <a:latin typeface="Arial" pitchFamily="34" charset="0"/>
              </a:rPr>
              <a:t>تحریک پذیر، عصبانیت زودرس و مضطرب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350" dirty="0" smtClean="0">
                <a:latin typeface="Arial" pitchFamily="34" charset="0"/>
              </a:rPr>
              <a:t>حرکات و حرف زدن سریع-عجول هستند</a:t>
            </a:r>
            <a:endParaRPr lang="fa-IR" sz="2350" dirty="0">
              <a:latin typeface="Arial" pitchFamily="34" charset="0"/>
            </a:endParaRPr>
          </a:p>
          <a:p>
            <a:pPr algn="r" rtl="1">
              <a:lnSpc>
                <a:spcPct val="150000"/>
              </a:lnSpc>
              <a:spcBef>
                <a:spcPct val="20000"/>
              </a:spcBef>
            </a:pPr>
            <a:endParaRPr lang="fa-IR" dirty="0">
              <a:latin typeface="Arial" pitchFamily="34" charset="0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a-IR" sz="2000" dirty="0">
              <a:latin typeface="Arial" pitchFamily="34" charset="0"/>
            </a:endParaRPr>
          </a:p>
          <a:p>
            <a:pPr algn="r" rtl="1">
              <a:lnSpc>
                <a:spcPct val="80000"/>
              </a:lnSpc>
              <a:spcBef>
                <a:spcPct val="20000"/>
              </a:spcBef>
            </a:pPr>
            <a:endParaRPr lang="ar-SA" sz="2000" dirty="0">
              <a:latin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Dr.ARAJ</a:t>
            </a:r>
            <a:endParaRPr lang="fa-IR" dirty="0"/>
          </a:p>
        </p:txBody>
      </p:sp>
      <p:grpSp>
        <p:nvGrpSpPr>
          <p:cNvPr id="52" name="Group 2"/>
          <p:cNvGrpSpPr>
            <a:grpSpLocks/>
          </p:cNvGrpSpPr>
          <p:nvPr/>
        </p:nvGrpSpPr>
        <p:grpSpPr bwMode="auto">
          <a:xfrm>
            <a:off x="2186781" y="1243877"/>
            <a:ext cx="1912939" cy="1584325"/>
            <a:chOff x="204" y="164"/>
            <a:chExt cx="1205" cy="998"/>
          </a:xfrm>
        </p:grpSpPr>
        <p:pic>
          <p:nvPicPr>
            <p:cNvPr id="53" name="Picture 3" descr="4-ElementsWeb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1333" t="29156" r="16000" b="50000"/>
            <a:stretch>
              <a:fillRect/>
            </a:stretch>
          </p:blipFill>
          <p:spPr bwMode="auto">
            <a:xfrm>
              <a:off x="431" y="164"/>
              <a:ext cx="771" cy="707"/>
            </a:xfrm>
            <a:prstGeom prst="rect">
              <a:avLst/>
            </a:prstGeom>
            <a:noFill/>
          </p:spPr>
        </p:pic>
        <p:pic>
          <p:nvPicPr>
            <p:cNvPr id="63" name="Picture 4" descr="مردان اربعه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286" t="711" r="63673" b="24319"/>
            <a:stretch>
              <a:fillRect/>
            </a:stretch>
          </p:blipFill>
          <p:spPr bwMode="auto">
            <a:xfrm>
              <a:off x="204" y="210"/>
              <a:ext cx="500" cy="861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72" name="Picture 5" descr="akhla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003" t="1852" r="74849" b="73506"/>
            <a:stretch>
              <a:fillRect/>
            </a:stretch>
          </p:blipFill>
          <p:spPr bwMode="auto">
            <a:xfrm>
              <a:off x="884" y="572"/>
              <a:ext cx="525" cy="590"/>
            </a:xfrm>
            <a:prstGeom prst="rect">
              <a:avLst/>
            </a:prstGeom>
            <a:noFill/>
          </p:spPr>
        </p:pic>
      </p:grp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5342945" y="35210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a-IR">
              <a:latin typeface="Arial" pitchFamily="34" charset="0"/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6711369" y="31607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a-IR">
              <a:latin typeface="Arial" pitchFamily="34" charset="0"/>
            </a:endParaRPr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0" y="101601"/>
            <a:ext cx="4500107" cy="954107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a-IR" sz="2800" dirty="0" smtClean="0">
                <a:latin typeface="Arial" pitchFamily="34" charset="0"/>
              </a:rPr>
              <a:t>دموی مزاج ها</a:t>
            </a:r>
          </a:p>
          <a:p>
            <a:pPr algn="ctr"/>
            <a:r>
              <a:rPr lang="fa-IR" sz="2800" dirty="0" smtClean="0">
                <a:latin typeface="Arial" pitchFamily="34" charset="0"/>
              </a:rPr>
              <a:t>             مزاج گرم و تر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1511426" y="744877"/>
            <a:ext cx="7632575" cy="611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400" dirty="0" smtClean="0">
                <a:latin typeface="Arial" pitchFamily="34" charset="0"/>
              </a:rPr>
              <a:t>سنگینی بدن و کسالت - خميازه و کشاقوس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400" dirty="0" smtClean="0">
                <a:latin typeface="Arial" pitchFamily="34" charset="0"/>
              </a:rPr>
              <a:t>خواب زیاد و سنگین (تشدید در بهار)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400" dirty="0" smtClean="0">
                <a:latin typeface="Arial" pitchFamily="34" charset="0"/>
              </a:rPr>
              <a:t> قوی وشجاع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400" dirty="0" smtClean="0">
                <a:latin typeface="Arial" pitchFamily="34" charset="0"/>
              </a:rPr>
              <a:t> خوش اخلاق و اهل بگو و بخند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400" dirty="0" smtClean="0">
                <a:latin typeface="Arial" pitchFamily="34" charset="0"/>
              </a:rPr>
              <a:t>مطالب جدید را خوب درک نمی کنند و زود فراموش می کنند</a:t>
            </a:r>
            <a:endParaRPr lang="fa-IR" sz="2400" dirty="0">
              <a:latin typeface="Arial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400" dirty="0" smtClean="0">
                <a:latin typeface="Arial" pitchFamily="34" charset="0"/>
              </a:rPr>
              <a:t>شيرينی </a:t>
            </a:r>
            <a:r>
              <a:rPr lang="fa-IR" sz="2400" dirty="0">
                <a:latin typeface="Arial" pitchFamily="34" charset="0"/>
              </a:rPr>
              <a:t>دهان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400" dirty="0" smtClean="0">
                <a:latin typeface="Arial" pitchFamily="34" charset="0"/>
              </a:rPr>
              <a:t>خونریزی  </a:t>
            </a:r>
            <a:r>
              <a:rPr lang="fa-IR" sz="2400" dirty="0">
                <a:latin typeface="Arial" pitchFamily="34" charset="0"/>
              </a:rPr>
              <a:t>ازبن دندان و بينی  </a:t>
            </a:r>
            <a:r>
              <a:rPr lang="fa-IR" sz="2400" dirty="0" smtClean="0">
                <a:latin typeface="Arial" pitchFamily="34" charset="0"/>
              </a:rPr>
              <a:t>شایع است</a:t>
            </a:r>
            <a:endParaRPr lang="fa-IR" sz="2400" dirty="0">
              <a:latin typeface="Arial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400" dirty="0" smtClean="0">
                <a:latin typeface="Arial" pitchFamily="34" charset="0"/>
              </a:rPr>
              <a:t>خواب </a:t>
            </a:r>
            <a:r>
              <a:rPr lang="fa-IR" sz="2400" dirty="0">
                <a:latin typeface="Arial" pitchFamily="34" charset="0"/>
              </a:rPr>
              <a:t>ديدن: اشيای سرخ و </a:t>
            </a:r>
            <a:r>
              <a:rPr lang="fa-IR" sz="2400" dirty="0" smtClean="0">
                <a:latin typeface="Arial" pitchFamily="34" charset="0"/>
              </a:rPr>
              <a:t>خون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400" dirty="0" smtClean="0">
                <a:latin typeface="Arial" pitchFamily="34" charset="0"/>
              </a:rPr>
              <a:t>رنگ چهره قرمز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400" dirty="0" smtClean="0">
                <a:latin typeface="Arial" pitchFamily="34" charset="0"/>
              </a:rPr>
              <a:t>هیکل درشت</a:t>
            </a: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a-IR" sz="2000" dirty="0" smtClean="0">
              <a:latin typeface="Arial" pitchFamily="34" charset="0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a-IR" sz="2000" dirty="0">
              <a:latin typeface="Arial" pitchFamily="34" charset="0"/>
            </a:endParaRP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a-IR" sz="2000" dirty="0">
              <a:latin typeface="Arial" pitchFamily="34" charset="0"/>
            </a:endParaRPr>
          </a:p>
          <a:p>
            <a:pPr algn="r" rtl="1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latin typeface="Arial" pitchFamily="34" charset="0"/>
            </a:endParaRPr>
          </a:p>
        </p:txBody>
      </p:sp>
      <p:grpSp>
        <p:nvGrpSpPr>
          <p:cNvPr id="78" name="Group 13"/>
          <p:cNvGrpSpPr>
            <a:grpSpLocks/>
          </p:cNvGrpSpPr>
          <p:nvPr/>
        </p:nvGrpSpPr>
        <p:grpSpPr bwMode="auto">
          <a:xfrm>
            <a:off x="550862" y="2676408"/>
            <a:ext cx="1798639" cy="2881313"/>
            <a:chOff x="158" y="1344"/>
            <a:chExt cx="1133" cy="1815"/>
          </a:xfrm>
        </p:grpSpPr>
        <p:pic>
          <p:nvPicPr>
            <p:cNvPr id="79" name="Picture 11" descr="man-stretch-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1480"/>
              <a:ext cx="822" cy="1679"/>
            </a:xfrm>
            <a:prstGeom prst="rect">
              <a:avLst/>
            </a:prstGeom>
            <a:noFill/>
          </p:spPr>
        </p:pic>
        <p:pic>
          <p:nvPicPr>
            <p:cNvPr id="80" name="Picture 12" descr="images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93" y="1344"/>
              <a:ext cx="498" cy="684"/>
            </a:xfrm>
            <a:prstGeom prst="rect">
              <a:avLst/>
            </a:prstGeom>
            <a:noFill/>
          </p:spPr>
        </p:pic>
      </p:grpSp>
      <p:pic>
        <p:nvPicPr>
          <p:cNvPr id="81" name="Picture 14" descr="images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BDB1B1"/>
              </a:clrFrom>
              <a:clrTo>
                <a:srgbClr val="BDB1B1">
                  <a:alpha val="0"/>
                </a:srgbClr>
              </a:clrTo>
            </a:clrChange>
          </a:blip>
          <a:srcRect r="34555"/>
          <a:stretch>
            <a:fillRect/>
          </a:stretch>
        </p:blipFill>
        <p:spPr bwMode="auto">
          <a:xfrm>
            <a:off x="516298" y="1372204"/>
            <a:ext cx="935037" cy="1076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072188"/>
            <a:ext cx="2895600" cy="64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Lucida Sans Unicode" pitchFamily="34" charset="0"/>
              </a:rPr>
              <a:t>Dr.ARAJ</a:t>
            </a: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250826" y="5013325"/>
            <a:ext cx="2016125" cy="1511301"/>
            <a:chOff x="158" y="3158"/>
            <a:chExt cx="1270" cy="952"/>
          </a:xfrm>
        </p:grpSpPr>
        <p:pic>
          <p:nvPicPr>
            <p:cNvPr id="12" name="Picture 3" descr="4-ElementsWeb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0" t="57602" r="31084" b="21555"/>
            <a:stretch>
              <a:fillRect/>
            </a:stretch>
          </p:blipFill>
          <p:spPr bwMode="auto">
            <a:xfrm>
              <a:off x="385" y="3158"/>
              <a:ext cx="743" cy="816"/>
            </a:xfrm>
            <a:prstGeom prst="rect">
              <a:avLst/>
            </a:prstGeom>
            <a:noFill/>
          </p:spPr>
        </p:pic>
        <p:pic>
          <p:nvPicPr>
            <p:cNvPr id="13" name="Picture 4" descr="مردان اربعه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115" t="1849" r="45714" b="23183"/>
            <a:stretch>
              <a:fillRect/>
            </a:stretch>
          </p:blipFill>
          <p:spPr bwMode="auto">
            <a:xfrm>
              <a:off x="158" y="3294"/>
              <a:ext cx="455" cy="816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839" y="3521"/>
              <a:ext cx="589" cy="589"/>
              <a:chOff x="612" y="2432"/>
              <a:chExt cx="589" cy="998"/>
            </a:xfrm>
          </p:grpSpPr>
          <p:pic>
            <p:nvPicPr>
              <p:cNvPr id="15" name="Picture 6" descr="akhlat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52" t="27605" r="87718" b="47754"/>
              <a:stretch>
                <a:fillRect/>
              </a:stretch>
            </p:blipFill>
            <p:spPr bwMode="auto">
              <a:xfrm>
                <a:off x="612" y="2432"/>
                <a:ext cx="589" cy="998"/>
              </a:xfrm>
              <a:prstGeom prst="rect">
                <a:avLst/>
              </a:prstGeom>
              <a:noFill/>
            </p:spPr>
          </p:pic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657" y="2932"/>
                <a:ext cx="367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fa-IR">
                    <a:latin typeface="Arial" pitchFamily="34" charset="0"/>
                  </a:rPr>
                  <a:t>بلغم</a:t>
                </a:r>
                <a:endParaRPr lang="en-US" sz="1400">
                  <a:latin typeface="Arial" pitchFamily="34" charset="0"/>
                </a:endParaRPr>
              </a:p>
            </p:txBody>
          </p:sp>
        </p:grpSp>
      </p:grp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-58574" y="40116"/>
            <a:ext cx="4365298" cy="954107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a-IR" sz="2800" dirty="0" smtClean="0">
                <a:latin typeface="Arial" pitchFamily="34" charset="0"/>
              </a:rPr>
              <a:t>بلغمی مزاج ها </a:t>
            </a:r>
          </a:p>
          <a:p>
            <a:r>
              <a:rPr lang="fa-IR" sz="2800" dirty="0" smtClean="0">
                <a:latin typeface="Arial" pitchFamily="34" charset="0"/>
              </a:rPr>
              <a:t>                        مزاج سرد و تر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124075" y="177421"/>
            <a:ext cx="6840413" cy="613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fa-IR" sz="2800" dirty="0" smtClean="0">
                <a:latin typeface="Arial" pitchFamily="34" charset="0"/>
              </a:rPr>
              <a:t>چهره سفید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fa-IR" sz="2800" dirty="0" smtClean="0">
                <a:latin typeface="Arial" pitchFamily="34" charset="0"/>
              </a:rPr>
              <a:t>پوست سرد ،نرم و شفاف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fa-IR" sz="2800" dirty="0" smtClean="0">
                <a:latin typeface="Arial" pitchFamily="34" charset="0"/>
              </a:rPr>
              <a:t>آب دهان زیاد 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fa-IR" sz="2800" dirty="0" smtClean="0">
                <a:latin typeface="Arial" pitchFamily="34" charset="0"/>
              </a:rPr>
              <a:t>کمی تشنگی و عطش</a:t>
            </a:r>
            <a:endParaRPr lang="fa-IR" sz="2800" dirty="0">
              <a:latin typeface="Arial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fa-IR" sz="2800" dirty="0" smtClean="0">
                <a:latin typeface="Arial" pitchFamily="34" charset="0"/>
              </a:rPr>
              <a:t>تنبلی و حرکات کند- حرف زدن آرام- خستگی زودرس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fa-IR" sz="2800" dirty="0" smtClean="0">
                <a:latin typeface="Arial" pitchFamily="34" charset="0"/>
              </a:rPr>
              <a:t>خوش خوابی </a:t>
            </a:r>
            <a:endParaRPr lang="fa-IR" sz="2800" dirty="0">
              <a:latin typeface="Arial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fa-IR" sz="2800" dirty="0">
                <a:latin typeface="Arial" pitchFamily="34" charset="0"/>
              </a:rPr>
              <a:t>بلادت و کند </a:t>
            </a:r>
            <a:r>
              <a:rPr lang="fa-IR" sz="2800" dirty="0" smtClean="0">
                <a:latin typeface="Arial" pitchFamily="34" charset="0"/>
              </a:rPr>
              <a:t>فهمی</a:t>
            </a:r>
            <a:endParaRPr lang="fa-IR" sz="2800" dirty="0">
              <a:latin typeface="Arial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fa-IR" sz="2800" dirty="0">
                <a:latin typeface="Arial" pitchFamily="34" charset="0"/>
              </a:rPr>
              <a:t>در خواب ديدن: آب و دريا و برف و باران و رعد</a:t>
            </a:r>
          </a:p>
          <a:p>
            <a:pPr marL="342900" indent="-342900" algn="r" rtl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a-IR" sz="2800" dirty="0">
              <a:latin typeface="Arial" pitchFamily="34" charset="0"/>
            </a:endParaRPr>
          </a:p>
          <a:p>
            <a:pPr algn="r" rtl="1">
              <a:lnSpc>
                <a:spcPct val="80000"/>
              </a:lnSpc>
              <a:spcBef>
                <a:spcPct val="20000"/>
              </a:spcBef>
            </a:pPr>
            <a:endParaRPr lang="en-US" sz="2800" dirty="0">
              <a:latin typeface="Arial" pitchFamily="34" charset="0"/>
            </a:endParaRPr>
          </a:p>
        </p:txBody>
      </p:sp>
      <p:pic>
        <p:nvPicPr>
          <p:cNvPr id="20" name="Picture 17" descr="images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3323" y="1005928"/>
            <a:ext cx="1181100" cy="1511300"/>
          </a:xfrm>
          <a:prstGeom prst="rect">
            <a:avLst/>
          </a:prstGeom>
          <a:noFill/>
        </p:spPr>
      </p:pic>
      <p:pic>
        <p:nvPicPr>
          <p:cNvPr id="22" name="Picture 19" descr="Save0010"/>
          <p:cNvPicPr>
            <a:picLocks noChangeAspect="1" noChangeArrowheads="1"/>
          </p:cNvPicPr>
          <p:nvPr/>
        </p:nvPicPr>
        <p:blipFill>
          <a:blip r:embed="rId6" cstate="print"/>
          <a:srcRect l="78955" t="31898" r="7233" b="44289"/>
          <a:stretch>
            <a:fillRect/>
          </a:stretch>
        </p:blipFill>
        <p:spPr bwMode="auto">
          <a:xfrm>
            <a:off x="252249" y="2072519"/>
            <a:ext cx="981075" cy="1196975"/>
          </a:xfrm>
          <a:prstGeom prst="rect">
            <a:avLst/>
          </a:prstGeom>
          <a:noFill/>
        </p:spPr>
      </p:pic>
      <p:pic>
        <p:nvPicPr>
          <p:cNvPr id="23" name="Picture 20" descr="tire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607" y="3299290"/>
            <a:ext cx="1598613" cy="1827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43251" y="628650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latin typeface="Lucida Sans Unicode" pitchFamily="34" charset="0"/>
              </a:rPr>
              <a:t>Dr.ARAJ</a:t>
            </a:r>
            <a:endParaRPr lang="fa-IR" altLang="en-US" sz="2400" smtClean="0">
              <a:latin typeface="Lucida Sans Unicode" pitchFamily="34" charset="0"/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71942" y="5250116"/>
            <a:ext cx="1441451" cy="1368425"/>
            <a:chOff x="4558" y="3294"/>
            <a:chExt cx="908" cy="862"/>
          </a:xfrm>
        </p:grpSpPr>
        <p:pic>
          <p:nvPicPr>
            <p:cNvPr id="10" name="Picture 3" descr="4-ElementsWeb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1334" t="10234" r="15958" b="72723"/>
            <a:stretch>
              <a:fillRect/>
            </a:stretch>
          </p:blipFill>
          <p:spPr bwMode="auto">
            <a:xfrm>
              <a:off x="4694" y="3339"/>
              <a:ext cx="772" cy="669"/>
            </a:xfrm>
            <a:prstGeom prst="rect">
              <a:avLst/>
            </a:prstGeom>
            <a:noFill/>
          </p:spPr>
        </p:pic>
        <p:pic>
          <p:nvPicPr>
            <p:cNvPr id="11" name="Picture 4" descr="مردان اربعه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055" t="711" r="26013" b="24178"/>
            <a:stretch>
              <a:fillRect/>
            </a:stretch>
          </p:blipFill>
          <p:spPr bwMode="auto">
            <a:xfrm>
              <a:off x="5242" y="3294"/>
              <a:ext cx="223" cy="817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4558" y="3521"/>
              <a:ext cx="544" cy="635"/>
              <a:chOff x="4649" y="2251"/>
              <a:chExt cx="635" cy="998"/>
            </a:xfrm>
          </p:grpSpPr>
          <p:pic>
            <p:nvPicPr>
              <p:cNvPr id="13" name="Picture 6" descr="akhlat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3152" t="27605" r="74849" b="47752"/>
              <a:stretch>
                <a:fillRect/>
              </a:stretch>
            </p:blipFill>
            <p:spPr bwMode="auto">
              <a:xfrm>
                <a:off x="4649" y="2251"/>
                <a:ext cx="635" cy="998"/>
              </a:xfrm>
              <a:prstGeom prst="rect">
                <a:avLst/>
              </a:prstGeom>
              <a:noFill/>
            </p:spPr>
          </p:pic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4737" y="2749"/>
                <a:ext cx="477" cy="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a-IR" sz="2400">
                    <a:solidFill>
                      <a:schemeClr val="bg1"/>
                    </a:solidFill>
                    <a:latin typeface="Arial" pitchFamily="34" charset="0"/>
                  </a:rPr>
                  <a:t>سودا</a:t>
                </a:r>
                <a:endParaRPr lang="en-US">
                  <a:latin typeface="Arial" pitchFamily="34" charset="0"/>
                </a:endParaRPr>
              </a:p>
            </p:txBody>
          </p:sp>
        </p:grpSp>
      </p:grp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75279" y="68362"/>
            <a:ext cx="3924471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a-IR" sz="2800" dirty="0" smtClean="0">
                <a:latin typeface="Arial" pitchFamily="34" charset="0"/>
              </a:rPr>
              <a:t>سوداوی مزاج</a:t>
            </a:r>
          </a:p>
          <a:p>
            <a:r>
              <a:rPr lang="fa-IR" sz="2800" dirty="0">
                <a:latin typeface="Arial" pitchFamily="34" charset="0"/>
              </a:rPr>
              <a:t> </a:t>
            </a:r>
            <a:r>
              <a:rPr lang="fa-IR" sz="2800" dirty="0" smtClean="0">
                <a:latin typeface="Arial" pitchFamily="34" charset="0"/>
              </a:rPr>
              <a:t>              مزاج سرد و خشک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078387" y="332656"/>
            <a:ext cx="7886101" cy="623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600" dirty="0" smtClean="0">
                <a:latin typeface="Arial" pitchFamily="34" charset="0"/>
              </a:rPr>
              <a:t>چهره تیره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600" dirty="0" smtClean="0">
                <a:latin typeface="Arial" pitchFamily="34" charset="0"/>
              </a:rPr>
              <a:t>پوست خشک و بی طراوت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600" dirty="0" smtClean="0">
                <a:latin typeface="Arial" pitchFamily="34" charset="0"/>
              </a:rPr>
              <a:t>خون سیاه و غلیظ </a:t>
            </a:r>
            <a:endParaRPr lang="fa-IR" sz="2600" dirty="0">
              <a:latin typeface="Arial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600" dirty="0" smtClean="0">
                <a:latin typeface="Arial" pitchFamily="34" charset="0"/>
              </a:rPr>
              <a:t>زيادی </a:t>
            </a:r>
            <a:r>
              <a:rPr lang="fa-IR" sz="2600" dirty="0">
                <a:latin typeface="Arial" pitchFamily="34" charset="0"/>
              </a:rPr>
              <a:t>فکر </a:t>
            </a:r>
            <a:r>
              <a:rPr lang="fa-IR" sz="2600" dirty="0" smtClean="0">
                <a:latin typeface="Arial" pitchFamily="34" charset="0"/>
              </a:rPr>
              <a:t>وخیال – نگرانی – وسواس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600" dirty="0" smtClean="0">
                <a:latin typeface="Arial" pitchFamily="34" charset="0"/>
              </a:rPr>
              <a:t>مستعد مشکلات روحی و روانی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ar-SA" sz="2600" dirty="0" smtClean="0">
                <a:latin typeface="Arial" pitchFamily="34" charset="0"/>
              </a:rPr>
              <a:t>افسرده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ar-SA" sz="2600" dirty="0" smtClean="0">
                <a:latin typeface="Arial" pitchFamily="34" charset="0"/>
              </a:rPr>
              <a:t> گوشه گير و کم جوش</a:t>
            </a:r>
            <a:endParaRPr lang="en-US" sz="2600" dirty="0">
              <a:latin typeface="Arial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600" dirty="0" smtClean="0">
                <a:latin typeface="Arial" pitchFamily="34" charset="0"/>
              </a:rPr>
              <a:t>سوزش معده </a:t>
            </a:r>
            <a:r>
              <a:rPr lang="fa-IR" sz="2600" dirty="0">
                <a:latin typeface="Arial" pitchFamily="34" charset="0"/>
              </a:rPr>
              <a:t>و اشتهای </a:t>
            </a:r>
            <a:r>
              <a:rPr lang="fa-IR" sz="2600" dirty="0" smtClean="0">
                <a:latin typeface="Arial" pitchFamily="34" charset="0"/>
              </a:rPr>
              <a:t>کاذب – ریزه خواری</a:t>
            </a:r>
            <a:endParaRPr lang="fa-IR" sz="2600" dirty="0">
              <a:latin typeface="Arial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600" dirty="0" smtClean="0">
                <a:latin typeface="Arial" pitchFamily="34" charset="0"/>
              </a:rPr>
              <a:t>ديدن </a:t>
            </a:r>
            <a:r>
              <a:rPr lang="fa-IR" sz="2600" dirty="0">
                <a:latin typeface="Arial" pitchFamily="34" charset="0"/>
              </a:rPr>
              <a:t>خوابهای هولناک از سياهی و اشيای سياه و مخوف</a:t>
            </a:r>
          </a:p>
          <a:p>
            <a:pPr algn="r" rtl="1">
              <a:lnSpc>
                <a:spcPct val="150000"/>
              </a:lnSpc>
              <a:spcBef>
                <a:spcPct val="20000"/>
              </a:spcBef>
            </a:pPr>
            <a:endParaRPr lang="en-US" sz="2600" dirty="0">
              <a:latin typeface="Arial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en-US" sz="2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18" name="Picture 11" descr="TE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1C8A7"/>
              </a:clrFrom>
              <a:clrTo>
                <a:srgbClr val="D1C8A7">
                  <a:alpha val="0"/>
                </a:srgbClr>
              </a:clrTo>
            </a:clrChange>
          </a:blip>
          <a:srcRect l="19594" t="6783" r="58823" b="14406"/>
          <a:stretch>
            <a:fillRect/>
          </a:stretch>
        </p:blipFill>
        <p:spPr bwMode="auto">
          <a:xfrm>
            <a:off x="1450066" y="1014573"/>
            <a:ext cx="1439863" cy="2232025"/>
          </a:xfrm>
          <a:prstGeom prst="rect">
            <a:avLst/>
          </a:prstGeom>
          <a:noFill/>
        </p:spPr>
      </p:pic>
      <p:pic>
        <p:nvPicPr>
          <p:cNvPr id="20" name="Picture 14" descr="Save0013"/>
          <p:cNvPicPr>
            <a:picLocks noChangeAspect="1" noChangeArrowheads="1"/>
          </p:cNvPicPr>
          <p:nvPr/>
        </p:nvPicPr>
        <p:blipFill>
          <a:blip r:embed="rId6" cstate="print"/>
          <a:srcRect l="8496" t="28098" r="78580" b="49034"/>
          <a:stretch>
            <a:fillRect/>
          </a:stretch>
        </p:blipFill>
        <p:spPr bwMode="auto">
          <a:xfrm>
            <a:off x="57863" y="1078734"/>
            <a:ext cx="1000125" cy="1262062"/>
          </a:xfrm>
          <a:prstGeom prst="rect">
            <a:avLst/>
          </a:prstGeom>
          <a:noFill/>
        </p:spPr>
      </p:pic>
      <p:pic>
        <p:nvPicPr>
          <p:cNvPr id="22" name="Picture 16" descr="Pictur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2" y="2682052"/>
            <a:ext cx="1438275" cy="2562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Dr.ARAJ</a:t>
            </a:r>
            <a:endParaRPr lang="fa-I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71172"/>
              </p:ext>
            </p:extLst>
          </p:nvPr>
        </p:nvGraphicFramePr>
        <p:xfrm>
          <a:off x="6378" y="0"/>
          <a:ext cx="9137622" cy="719458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84692"/>
                <a:gridCol w="2269785"/>
                <a:gridCol w="1648427"/>
                <a:gridCol w="1622842"/>
                <a:gridCol w="1611876"/>
              </a:tblGrid>
              <a:tr h="364465">
                <a:tc gridSpan="5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6450" algn="l"/>
                          <a:tab pos="1950720" algn="ctr"/>
                        </a:tabLst>
                      </a:pPr>
                      <a:r>
                        <a:rPr lang="fa-IR" sz="2000" dirty="0">
                          <a:effectLst/>
                        </a:rPr>
                        <a:t>		رژیم غذایی گروه     بلغم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465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خوردنی‌های مضر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46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ترشی‌جات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سیب زمینی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عدس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ماش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سماق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</a:tr>
              <a:tr h="36446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کلم و گل کلم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شیر   و   ماست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دوغ  و  کشک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کاهو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نشاسته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</a:tr>
              <a:tr h="36446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گوشت گاو و گوساله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ماهی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ماکارونی و لازانیا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غوره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آش رشته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</a:tr>
              <a:tr h="36446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میوه‌های ترش و کال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نارنگی و پرتقال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اسفناج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کدو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گوجه فرنگی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</a:tr>
              <a:tr h="36446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هندوانه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کیوی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آلبالو و گیلاس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خیار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آلو و آلو زرد و...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</a:tr>
              <a:tr h="66210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قارچ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سوسیس   و  کالباس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سس  و  رب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</a:rPr>
                        <a:t>انواع کنسرو و کمپوت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</a:tr>
              <a:tr h="364465">
                <a:tc gridSpan="5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465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خوردنی‌های مفید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46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گوشت شتر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گوشت گوسفند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گوشت بوقلمون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گوشت بلدرچین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ترب سیاه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</a:tr>
              <a:tr h="36446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گندم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شیره انگور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شیره خرما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عسل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کنجد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</a:tr>
              <a:tr h="36446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هل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دارچین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زنجبیل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زعفران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زیره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</a:tr>
              <a:tr h="36446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کرفس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ترخون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جعفری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ریحان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مرزه و نعناع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</a:tr>
              <a:tr h="36446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سیر و موسیر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تره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شوید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شنبلیله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فلفل سیاه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</a:tr>
              <a:tr h="36446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نارگیل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به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سیب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طالبی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انجیر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</a:tr>
              <a:tr h="36446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بادام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گردو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فندق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پسته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</a:tr>
              <a:tr h="364465">
                <a:tc gridSpan="5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60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ln w="38100">
          <a:headEnd type="arrow"/>
          <a:tailEnd type="stealth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1505</TotalTime>
  <Words>650</Words>
  <Application>Microsoft Office PowerPoint</Application>
  <PresentationFormat>On-screen Show (4:3)</PresentationFormat>
  <Paragraphs>312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بسم الله الرحمن الرحیم</vt:lpstr>
      <vt:lpstr>آشنایی با طب سنتی ایران</vt:lpstr>
      <vt:lpstr>تعریف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سؤال</vt:lpstr>
      <vt:lpstr>PowerPoint Presentation</vt:lpstr>
    </vt:vector>
  </TitlesOfParts>
  <Company>SAD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Mr.Mojahedi</dc:creator>
  <cp:lastModifiedBy>M.KH</cp:lastModifiedBy>
  <cp:revision>125</cp:revision>
  <dcterms:created xsi:type="dcterms:W3CDTF">2010-03-06T16:39:09Z</dcterms:created>
  <dcterms:modified xsi:type="dcterms:W3CDTF">2017-08-18T14:24:16Z</dcterms:modified>
</cp:coreProperties>
</file>