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 id="2147484032" r:id="rId2"/>
  </p:sldMasterIdLst>
  <p:sldIdLst>
    <p:sldId id="256" r:id="rId3"/>
    <p:sldId id="260" r:id="rId4"/>
    <p:sldId id="262" r:id="rId5"/>
    <p:sldId id="263" r:id="rId6"/>
    <p:sldId id="264" r:id="rId7"/>
    <p:sldId id="277" r:id="rId8"/>
    <p:sldId id="281" r:id="rId9"/>
    <p:sldId id="282" r:id="rId10"/>
    <p:sldId id="283" r:id="rId11"/>
    <p:sldId id="286" r:id="rId12"/>
    <p:sldId id="300" r:id="rId13"/>
    <p:sldId id="301" r:id="rId14"/>
    <p:sldId id="302" r:id="rId15"/>
    <p:sldId id="304" r:id="rId16"/>
    <p:sldId id="312" r:id="rId17"/>
    <p:sldId id="30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5554A06-C79B-4958-950B-39F4A8256573}" type="datetimeFigureOut">
              <a:rPr lang="en-US" smtClean="0"/>
              <a:t>9/20/2015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B0283F0-FC20-4A38-B4EE-80B621AF6E54}"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554A06-C79B-4958-950B-39F4A8256573}" type="datetimeFigureOut">
              <a:rPr lang="en-US" smtClean="0"/>
              <a:t>9/20/2015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554A06-C79B-4958-950B-39F4A8256573}" type="datetimeFigureOut">
              <a:rPr lang="en-US" smtClean="0"/>
              <a:t>9/20/2015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5554A06-C79B-4958-950B-39F4A8256573}" type="datetimeFigureOut">
              <a:rPr lang="en-US" smtClean="0"/>
              <a:t>9/20/2015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554A06-C79B-4958-950B-39F4A8256573}" type="datetimeFigureOut">
              <a:rPr lang="en-US" smtClean="0"/>
              <a:t>9/20/2015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554A06-C79B-4958-950B-39F4A8256573}" type="datetimeFigureOut">
              <a:rPr lang="en-US" smtClean="0"/>
              <a:t>9/20/2015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554A06-C79B-4958-950B-39F4A8256573}" type="datetimeFigureOut">
              <a:rPr lang="en-US" smtClean="0"/>
              <a:t>9/20/2015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5554A06-C79B-4958-950B-39F4A8256573}" type="datetimeFigureOut">
              <a:rPr lang="en-US" smtClean="0"/>
              <a:t>9/20/2015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554A06-C79B-4958-950B-39F4A8256573}" type="datetimeFigureOut">
              <a:rPr lang="en-US" smtClean="0"/>
              <a:t>9/20/2015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554A06-C79B-4958-950B-39F4A8256573}" type="datetimeFigureOut">
              <a:rPr lang="en-US" smtClean="0"/>
              <a:t>9/20/2015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554A06-C79B-4958-950B-39F4A8256573}" type="datetimeFigureOut">
              <a:rPr lang="en-US" smtClean="0"/>
              <a:t>9/20/2015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5554A06-C79B-4958-950B-39F4A8256573}" type="datetimeFigureOut">
              <a:rPr lang="en-US" smtClean="0"/>
              <a:t>9/20/2015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283F0-FC20-4A38-B4EE-80B621AF6E54}"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554A06-C79B-4958-950B-39F4A8256573}" type="datetimeFigureOut">
              <a:rPr lang="en-US" smtClean="0"/>
              <a:t>9/20/2015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B0283F0-FC20-4A38-B4EE-80B621AF6E5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554A06-C79B-4958-950B-39F4A8256573}" type="datetimeFigureOut">
              <a:rPr lang="en-US" smtClean="0"/>
              <a:t>9/20/2015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554A06-C79B-4958-950B-39F4A8256573}" type="datetimeFigureOut">
              <a:rPr lang="en-US" smtClean="0"/>
              <a:t>9/20/2015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554A06-C79B-4958-950B-39F4A8256573}" type="datetimeFigureOut">
              <a:rPr lang="en-US" smtClean="0"/>
              <a:t>9/20/2015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B0283F0-FC20-4A38-B4EE-80B621AF6E5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5554A06-C79B-4958-950B-39F4A8256573}" type="datetimeFigureOut">
              <a:rPr lang="en-US" smtClean="0"/>
              <a:t>9/20/2015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283F0-FC20-4A38-B4EE-80B621AF6E54}"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5554A06-C79B-4958-950B-39F4A8256573}" type="datetimeFigureOut">
              <a:rPr lang="en-US" smtClean="0"/>
              <a:t>9/20/2015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0283F0-FC20-4A38-B4EE-80B621AF6E54}"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554A06-C79B-4958-950B-39F4A8256573}" type="datetimeFigureOut">
              <a:rPr lang="en-US" smtClean="0"/>
              <a:t>9/20/2015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554A06-C79B-4958-950B-39F4A8256573}" type="datetimeFigureOut">
              <a:rPr lang="en-US" smtClean="0"/>
              <a:t>9/20/2015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0283F0-FC20-4A38-B4EE-80B621AF6E54}" type="slidenum">
              <a:rPr lang="en-US" smtClean="0"/>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554A06-C79B-4958-950B-39F4A8256573}" type="datetimeFigureOut">
              <a:rPr lang="en-US" smtClean="0"/>
              <a:t>9/20/2015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283F0-FC20-4A38-B4EE-80B621AF6E54}"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554A06-C79B-4958-950B-39F4A8256573}" type="datetimeFigureOut">
              <a:rPr lang="en-US" smtClean="0"/>
              <a:t>9/20/2015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B0283F0-FC20-4A38-B4EE-80B621AF6E54}"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5554A06-C79B-4958-950B-39F4A8256573}" type="datetimeFigureOut">
              <a:rPr lang="en-US" smtClean="0"/>
              <a:t>9/20/2015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B0283F0-FC20-4A38-B4EE-80B621AF6E5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5554A06-C79B-4958-950B-39F4A8256573}" type="datetimeFigureOut">
              <a:rPr lang="en-US" smtClean="0"/>
              <a:t>9/20/2015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B0283F0-FC20-4A38-B4EE-80B621AF6E5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fa-IR" sz="3600" b="1" dirty="0">
                <a:solidFill>
                  <a:schemeClr val="tx1"/>
                </a:solidFill>
                <a:ea typeface="Calibri"/>
                <a:cs typeface="Andalus" pitchFamily="2" charset="-78"/>
              </a:rPr>
              <a:t>تدابير خوردن و آشاميدن </a:t>
            </a:r>
            <a:endParaRPr lang="en-US" sz="3600" b="1" dirty="0">
              <a:solidFill>
                <a:schemeClr val="tx1"/>
              </a:solidFill>
              <a:cs typeface="Andalus" pitchFamily="2" charset="-78"/>
            </a:endParaRPr>
          </a:p>
        </p:txBody>
      </p:sp>
      <p:sp>
        <p:nvSpPr>
          <p:cNvPr id="2" name="Title 1"/>
          <p:cNvSpPr>
            <a:spLocks noGrp="1"/>
          </p:cNvSpPr>
          <p:nvPr>
            <p:ph type="ctrTitle"/>
          </p:nvPr>
        </p:nvSpPr>
        <p:spPr/>
        <p:txBody>
          <a:bodyPr>
            <a:normAutofit/>
          </a:bodyPr>
          <a:lstStyle/>
          <a:p>
            <a:r>
              <a:rPr lang="fa-IR" sz="4000" b="1" dirty="0">
                <a:ea typeface="Calibri"/>
                <a:cs typeface="Andalus" pitchFamily="2" charset="-78"/>
              </a:rPr>
              <a:t>بسم الله الرحمن الرحیم</a:t>
            </a:r>
            <a:endParaRPr lang="en-US" sz="4000" b="1" dirty="0">
              <a:cs typeface="Andalus"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pPr marL="457200" rtl="1"/>
            <a:r>
              <a:rPr lang="ar-SA" sz="3200" b="1" dirty="0" smtClean="0">
                <a:solidFill>
                  <a:schemeClr val="tx1"/>
                </a:solidFill>
                <a:latin typeface="Calibri"/>
                <a:ea typeface="Calibri"/>
                <a:cs typeface="B Zar"/>
              </a:rPr>
              <a:t>وجعلنا من الماء کل شیئ حیا</a:t>
            </a:r>
            <a:endParaRPr lang="en-US" sz="3200" b="1" dirty="0" smtClean="0">
              <a:solidFill>
                <a:schemeClr val="tx1"/>
              </a:solidFill>
              <a:latin typeface="Calibri"/>
              <a:ea typeface="Calibri"/>
              <a:cs typeface="Arial"/>
            </a:endParaRPr>
          </a:p>
          <a:p>
            <a:pPr marL="457200" rtl="1"/>
            <a:r>
              <a:rPr lang="ar-SA" sz="3200" b="1" dirty="0" smtClean="0">
                <a:solidFill>
                  <a:schemeClr val="tx1"/>
                </a:solidFill>
                <a:latin typeface="Calibri"/>
                <a:ea typeface="Calibri"/>
                <a:cs typeface="B Zar"/>
              </a:rPr>
              <a:t>سوره انبیاء </a:t>
            </a:r>
            <a:r>
              <a:rPr lang="ar-SA" sz="3200" b="1" dirty="0" smtClean="0">
                <a:solidFill>
                  <a:schemeClr val="tx1"/>
                </a:solidFill>
                <a:latin typeface="Calibri"/>
                <a:ea typeface="Calibri"/>
                <a:cs typeface="B Titr"/>
              </a:rPr>
              <a:t>–</a:t>
            </a:r>
            <a:r>
              <a:rPr lang="ar-SA" sz="3200" b="1" dirty="0" smtClean="0">
                <a:solidFill>
                  <a:schemeClr val="tx1"/>
                </a:solidFill>
                <a:latin typeface="Calibri"/>
                <a:ea typeface="Calibri"/>
                <a:cs typeface="B Zar"/>
              </a:rPr>
              <a:t> آیه 30</a:t>
            </a:r>
            <a:endParaRPr lang="en-US" sz="3200" b="1" dirty="0" smtClean="0">
              <a:solidFill>
                <a:schemeClr val="tx1"/>
              </a:solidFill>
              <a:latin typeface="Calibri"/>
              <a:ea typeface="Calibri"/>
              <a:cs typeface="Arial"/>
            </a:endParaRPr>
          </a:p>
          <a:p>
            <a:endParaRPr lang="en-US" sz="2800" b="1" dirty="0">
              <a:solidFill>
                <a:schemeClr val="tx1"/>
              </a:solidFill>
            </a:endParaRPr>
          </a:p>
        </p:txBody>
      </p:sp>
      <p:sp>
        <p:nvSpPr>
          <p:cNvPr id="3" name="Title 2"/>
          <p:cNvSpPr>
            <a:spLocks noGrp="1"/>
          </p:cNvSpPr>
          <p:nvPr>
            <p:ph type="ctrTitle"/>
          </p:nvPr>
        </p:nvSpPr>
        <p:spPr/>
        <p:txBody>
          <a:bodyPr>
            <a:normAutofit/>
          </a:bodyPr>
          <a:lstStyle/>
          <a:p>
            <a:r>
              <a:rPr lang="fa-IR" sz="5400" b="1" dirty="0" smtClean="0">
                <a:solidFill>
                  <a:srgbClr val="002060"/>
                </a:solidFill>
                <a:cs typeface="B Zar"/>
              </a:rPr>
              <a:t>آب</a:t>
            </a:r>
            <a:endParaRPr lang="en-US" sz="5400" b="1" dirty="0">
              <a:solidFill>
                <a:srgbClr val="002060"/>
              </a:solidFill>
              <a:cs typeface="B Zar"/>
            </a:endParaRPr>
          </a:p>
        </p:txBody>
      </p:sp>
      <p:pic>
        <p:nvPicPr>
          <p:cNvPr id="25603" name="Picture 3" descr="C:\Documents and Settings\Administrator\My Documents\My Pictures\قران.jpg"/>
          <p:cNvPicPr>
            <a:picLocks noChangeAspect="1" noChangeArrowheads="1"/>
          </p:cNvPicPr>
          <p:nvPr/>
        </p:nvPicPr>
        <p:blipFill>
          <a:blip r:embed="rId2"/>
          <a:srcRect/>
          <a:stretch>
            <a:fillRect/>
          </a:stretch>
        </p:blipFill>
        <p:spPr bwMode="auto">
          <a:xfrm>
            <a:off x="1714480" y="4357694"/>
            <a:ext cx="5572164" cy="2285992"/>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95400" y="3200400"/>
            <a:ext cx="6400800" cy="2157426"/>
          </a:xfrm>
        </p:spPr>
        <p:txBody>
          <a:bodyPr/>
          <a:lstStyle/>
          <a:p>
            <a:endParaRPr lang="en-US" dirty="0"/>
          </a:p>
        </p:txBody>
      </p:sp>
      <p:sp>
        <p:nvSpPr>
          <p:cNvPr id="3" name="Title 2"/>
          <p:cNvSpPr>
            <a:spLocks noGrp="1"/>
          </p:cNvSpPr>
          <p:nvPr>
            <p:ph type="ctrTitle"/>
          </p:nvPr>
        </p:nvSpPr>
        <p:spPr/>
        <p:txBody>
          <a:bodyPr>
            <a:noAutofit/>
          </a:bodyPr>
          <a:lstStyle/>
          <a:p>
            <a:pPr marL="125730" rtl="1">
              <a:spcAft>
                <a:spcPts val="0"/>
              </a:spcAft>
            </a:pPr>
            <a:r>
              <a:rPr lang="fa-IR" sz="4400" b="1" dirty="0" smtClean="0">
                <a:solidFill>
                  <a:srgbClr val="002060"/>
                </a:solidFill>
                <a:latin typeface="Calibri"/>
                <a:ea typeface="Calibri"/>
                <a:cs typeface="B Zar"/>
              </a:rPr>
              <a:t>زمان و آداب نوشیدن آب</a:t>
            </a:r>
            <a:r>
              <a:rPr sz="4400" b="1" smtClean="0">
                <a:solidFill>
                  <a:srgbClr val="002060"/>
                </a:solidFill>
                <a:latin typeface="Calibri"/>
                <a:ea typeface="Calibri"/>
                <a:cs typeface="Arial"/>
              </a:rPr>
              <a:t/>
            </a:r>
            <a:br>
              <a:rPr sz="4400" b="1" smtClean="0">
                <a:solidFill>
                  <a:srgbClr val="002060"/>
                </a:solidFill>
                <a:latin typeface="Calibri"/>
                <a:ea typeface="Calibri"/>
                <a:cs typeface="Arial"/>
              </a:rPr>
            </a:br>
            <a:endParaRPr lang="en-US" sz="4400" b="1" dirty="0">
              <a:solidFill>
                <a:srgbClr val="002060"/>
              </a:solidFill>
            </a:endParaRPr>
          </a:p>
        </p:txBody>
      </p:sp>
      <p:pic>
        <p:nvPicPr>
          <p:cNvPr id="64515" name="Picture 3" descr="C:\Documents and Settings\Administrator\My Documents\My Pictures\آ.bmp"/>
          <p:cNvPicPr>
            <a:picLocks noChangeAspect="1" noChangeArrowheads="1"/>
          </p:cNvPicPr>
          <p:nvPr/>
        </p:nvPicPr>
        <p:blipFill>
          <a:blip r:embed="rId2"/>
          <a:srcRect/>
          <a:stretch>
            <a:fillRect/>
          </a:stretch>
        </p:blipFill>
        <p:spPr bwMode="auto">
          <a:xfrm>
            <a:off x="1285852" y="3071810"/>
            <a:ext cx="6429420" cy="2571768"/>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160910"/>
            <a:ext cx="8305800" cy="3796482"/>
          </a:xfrm>
        </p:spPr>
        <p:txBody>
          <a:bodyPr>
            <a:noAutofit/>
          </a:bodyPr>
          <a:lstStyle/>
          <a:p>
            <a:pPr marL="342900" lvl="0" indent="-342900" algn="r" rtl="1">
              <a:lnSpc>
                <a:spcPct val="150000"/>
              </a:lnSpc>
              <a:spcAft>
                <a:spcPts val="0"/>
              </a:spcAft>
              <a:tabLst>
                <a:tab pos="457200" algn="l"/>
              </a:tabLst>
            </a:pPr>
            <a:r>
              <a:rPr lang="fa-IR" sz="2400" b="1" dirty="0" smtClean="0">
                <a:solidFill>
                  <a:srgbClr val="7030A0"/>
                </a:solidFill>
                <a:ea typeface="Calibri"/>
                <a:cs typeface="B Zar"/>
              </a:rPr>
              <a:t>      - بهترین آب‌ها برای مزاج معتدل در حال تندرستی، آب سرد معتدل‌المقدار است</a:t>
            </a:r>
            <a:br>
              <a:rPr lang="fa-IR" sz="2400" b="1" dirty="0" smtClean="0">
                <a:solidFill>
                  <a:srgbClr val="7030A0"/>
                </a:solidFill>
                <a:ea typeface="Calibri"/>
                <a:cs typeface="B Zar"/>
              </a:rPr>
            </a:br>
            <a:r>
              <a:rPr lang="fa-IR" sz="2400" b="1" dirty="0" smtClean="0">
                <a:solidFill>
                  <a:srgbClr val="7030A0"/>
                </a:solidFill>
                <a:ea typeface="Calibri"/>
                <a:cs typeface="B Zar"/>
              </a:rPr>
              <a:t>- بهتر اين است كه ظرف آب را سرد کنند نه آنكه جرم برف و یخ را در آب اندازند</a:t>
            </a:r>
            <a:br>
              <a:rPr lang="fa-IR" sz="2400" b="1" dirty="0" smtClean="0">
                <a:solidFill>
                  <a:srgbClr val="7030A0"/>
                </a:solidFill>
                <a:ea typeface="Calibri"/>
                <a:cs typeface="B Zar"/>
              </a:rPr>
            </a:br>
            <a:r>
              <a:rPr lang="fa-IR" sz="2400" b="1" dirty="0" smtClean="0">
                <a:solidFill>
                  <a:srgbClr val="7030A0"/>
                </a:solidFill>
                <a:ea typeface="Calibri"/>
                <a:cs typeface="B Zar"/>
              </a:rPr>
              <a:t>-آب 2 ساعت پس از غذا</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Arial"/>
              </a:rPr>
              <a:t>- </a:t>
            </a:r>
            <a:r>
              <a:rPr lang="fa-IR" sz="2400" b="1" dirty="0" smtClean="0">
                <a:solidFill>
                  <a:srgbClr val="7030A0"/>
                </a:solidFill>
                <a:ea typeface="Calibri"/>
                <a:cs typeface="B Zar"/>
              </a:rPr>
              <a:t>آب را باید دست‌کم به سه نفس نوشید و میان جرعه‌ها نفس کشید.</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a:r>
            <a:br>
              <a:rPr lang="fa-IR" sz="2400" b="1" dirty="0" smtClean="0">
                <a:solidFill>
                  <a:srgbClr val="7030A0"/>
                </a:solidFill>
                <a:ea typeface="Calibri"/>
                <a:cs typeface="B Zar"/>
              </a:rPr>
            </a:br>
            <a:r>
              <a:rPr lang="en-US" sz="2400" b="1" dirty="0" smtClean="0">
                <a:solidFill>
                  <a:srgbClr val="7030A0"/>
                </a:solidFill>
                <a:ea typeface="Calibri"/>
                <a:cs typeface="Arial"/>
              </a:rPr>
              <a:t/>
            </a:r>
            <a:br>
              <a:rPr lang="en-US" sz="2400" b="1" dirty="0" smtClean="0">
                <a:solidFill>
                  <a:srgbClr val="7030A0"/>
                </a:solidFill>
                <a:ea typeface="Calibri"/>
                <a:cs typeface="Arial"/>
              </a:rPr>
            </a:br>
            <a:endParaRPr lang="en-US" sz="2000" b="1" dirty="0">
              <a:solidFill>
                <a:srgbClr val="7030A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31074"/>
            <a:ext cx="8305800" cy="3082102"/>
          </a:xfrm>
        </p:spPr>
        <p:txBody>
          <a:bodyPr>
            <a:noAutofit/>
          </a:bodyPr>
          <a:lstStyle/>
          <a:p>
            <a:pPr marL="342900" lvl="0" indent="-342900" algn="r" rtl="1">
              <a:lnSpc>
                <a:spcPct val="150000"/>
              </a:lnSpc>
              <a:spcAft>
                <a:spcPts val="0"/>
              </a:spcAft>
              <a:tabLst>
                <a:tab pos="457200" algn="l"/>
              </a:tabLst>
            </a:pPr>
            <a:r>
              <a:rPr lang="fa-IR" sz="2400" b="1" dirty="0" smtClean="0">
                <a:solidFill>
                  <a:srgbClr val="7030A0"/>
                </a:solidFill>
                <a:ea typeface="Calibri"/>
                <a:cs typeface="B Zar"/>
              </a:rPr>
              <a:t>- نوشیدن آب بین غذا مضر است</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Arial"/>
              </a:rPr>
              <a:t>- </a:t>
            </a:r>
            <a:r>
              <a:rPr lang="fa-IR" sz="2400" b="1" dirty="0" smtClean="0">
                <a:solidFill>
                  <a:srgbClr val="7030A0"/>
                </a:solidFill>
                <a:ea typeface="Calibri"/>
                <a:cs typeface="B Zar"/>
              </a:rPr>
              <a:t>گرم مزاج باید به وقت عطش راستین حتما آب بنوشد ولی سردمزاج باید به تأخیر بیاندازد</a:t>
            </a:r>
            <a:r>
              <a:rPr lang="fa-IR" sz="1400" b="1" dirty="0" smtClean="0">
                <a:solidFill>
                  <a:srgbClr val="7030A0"/>
                </a:solidFill>
                <a:ea typeface="Calibri"/>
                <a:cs typeface="B Zar"/>
              </a:rPr>
              <a:t/>
            </a:r>
            <a:br>
              <a:rPr lang="fa-IR" sz="1400" b="1" dirty="0" smtClean="0">
                <a:solidFill>
                  <a:srgbClr val="7030A0"/>
                </a:solidFill>
                <a:ea typeface="Calibri"/>
                <a:cs typeface="B Zar"/>
              </a:rPr>
            </a:br>
            <a:endParaRPr lang="en-US" sz="1200" b="1" dirty="0">
              <a:solidFill>
                <a:srgbClr val="7030A0"/>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305800" cy="5072098"/>
          </a:xfrm>
        </p:spPr>
        <p:txBody>
          <a:bodyPr>
            <a:noAutofit/>
          </a:bodyPr>
          <a:lstStyle/>
          <a:p>
            <a:pPr marL="342900" lvl="0" indent="-342900" algn="r" rtl="1">
              <a:lnSpc>
                <a:spcPct val="150000"/>
              </a:lnSpc>
              <a:spcAft>
                <a:spcPts val="0"/>
              </a:spcAft>
              <a:tabLst>
                <a:tab pos="457200" algn="l"/>
              </a:tabLst>
            </a:pPr>
            <a:r>
              <a:rPr lang="fa-IR" sz="2400" b="1" dirty="0" smtClean="0">
                <a:solidFill>
                  <a:srgbClr val="7030A0"/>
                </a:solidFill>
                <a:ea typeface="Calibri"/>
                <a:cs typeface="B Zar"/>
              </a:rPr>
              <a:t>- آشامیدن آب ناشتا بد است</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Arial"/>
              </a:rPr>
              <a:t>- </a:t>
            </a:r>
            <a:r>
              <a:rPr lang="fa-IR" sz="2400" b="1" dirty="0" smtClean="0">
                <a:solidFill>
                  <a:srgbClr val="7030A0"/>
                </a:solidFill>
                <a:ea typeface="Calibri"/>
                <a:cs typeface="B Zar"/>
              </a:rPr>
              <a:t>آشامیدن آب پس از حرکت زیاد و حین و پس از حمام مضر است</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Arial"/>
              </a:rPr>
              <a:t>- </a:t>
            </a:r>
            <a:r>
              <a:rPr lang="fa-IR" sz="2400" b="1" dirty="0" smtClean="0">
                <a:solidFill>
                  <a:srgbClr val="7030A0"/>
                </a:solidFill>
                <a:ea typeface="Calibri"/>
                <a:cs typeface="B Zar"/>
              </a:rPr>
              <a:t>آشامیدن آب پس از جماع</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Arial"/>
              </a:rPr>
              <a:t>- </a:t>
            </a:r>
            <a:r>
              <a:rPr lang="fa-IR" sz="2400" b="1" dirty="0" smtClean="0">
                <a:solidFill>
                  <a:srgbClr val="7030A0"/>
                </a:solidFill>
                <a:ea typeface="Calibri"/>
                <a:cs typeface="B Zar"/>
              </a:rPr>
              <a:t>نوشیدن آب بین و پس از خواب</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Arial"/>
              </a:rPr>
              <a:t>- </a:t>
            </a:r>
            <a:r>
              <a:rPr lang="fa-IR" sz="2400" b="1" dirty="0" smtClean="0">
                <a:solidFill>
                  <a:srgbClr val="7030A0"/>
                </a:solidFill>
                <a:ea typeface="Calibri"/>
                <a:cs typeface="B Zar"/>
              </a:rPr>
              <a:t>آب سرد پس از شیرینی یا ترشی و پس از میوه‌های تر مفسد معده است.</a:t>
            </a:r>
            <a:r>
              <a:rPr lang="en-US" sz="2400" b="1" dirty="0" smtClean="0">
                <a:solidFill>
                  <a:srgbClr val="7030A0"/>
                </a:solidFill>
                <a:ea typeface="Calibri"/>
                <a:cs typeface="Arial"/>
              </a:rPr>
              <a:t/>
            </a:r>
            <a:br>
              <a:rPr lang="en-US" sz="2400" b="1" dirty="0" smtClean="0">
                <a:solidFill>
                  <a:srgbClr val="7030A0"/>
                </a:solidFill>
                <a:ea typeface="Calibri"/>
                <a:cs typeface="Arial"/>
              </a:rPr>
            </a:br>
            <a:endParaRPr lang="en-US" sz="2000" b="1" dirty="0">
              <a:solidFill>
                <a:srgbClr val="7030A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305800" cy="7101408"/>
          </a:xfrm>
        </p:spPr>
        <p:txBody>
          <a:bodyPr>
            <a:noAutofit/>
          </a:bodyPr>
          <a:lstStyle/>
          <a:p>
            <a:pPr algn="r" rtl="1">
              <a:defRPr/>
            </a:pPr>
            <a:r>
              <a:rPr lang="fa-IR" altLang="en-US" sz="3600" dirty="0">
                <a:cs typeface="B Nazanin" pitchFamily="2" charset="-78"/>
              </a:rPr>
              <a:t>بین طعام وبلا فاصله بعد آن</a:t>
            </a:r>
            <a:br>
              <a:rPr lang="fa-IR" altLang="en-US" sz="3600" dirty="0">
                <a:cs typeface="B Nazanin" pitchFamily="2" charset="-78"/>
              </a:rPr>
            </a:br>
            <a:r>
              <a:rPr lang="fa-IR" altLang="en-US" sz="3600" dirty="0">
                <a:cs typeface="B Nazanin" pitchFamily="2" charset="-78"/>
              </a:rPr>
              <a:t>علی الریق</a:t>
            </a:r>
            <a:br>
              <a:rPr lang="fa-IR" altLang="en-US" sz="3600" dirty="0">
                <a:cs typeface="B Nazanin" pitchFamily="2" charset="-78"/>
              </a:rPr>
            </a:br>
            <a:r>
              <a:rPr lang="fa-IR" altLang="en-US" sz="3600" dirty="0">
                <a:cs typeface="B Nazanin" pitchFamily="2" charset="-78"/>
              </a:rPr>
              <a:t>هوای بسیار گرم</a:t>
            </a:r>
            <a:br>
              <a:rPr lang="fa-IR" altLang="en-US" sz="3600" dirty="0">
                <a:cs typeface="B Nazanin" pitchFamily="2" charset="-78"/>
              </a:rPr>
            </a:br>
            <a:r>
              <a:rPr lang="fa-IR" altLang="en-US" sz="3600" dirty="0">
                <a:cs typeface="B Nazanin" pitchFamily="2" charset="-78"/>
              </a:rPr>
              <a:t>بعد از حرکات عنیفه</a:t>
            </a:r>
            <a:br>
              <a:rPr lang="fa-IR" altLang="en-US" sz="3600" dirty="0">
                <a:cs typeface="B Nazanin" pitchFamily="2" charset="-78"/>
              </a:rPr>
            </a:br>
            <a:r>
              <a:rPr lang="fa-IR" altLang="en-US" sz="3600" dirty="0">
                <a:cs typeface="B Nazanin" pitchFamily="2" charset="-78"/>
              </a:rPr>
              <a:t>بعد جماع</a:t>
            </a:r>
            <a:br>
              <a:rPr lang="fa-IR" altLang="en-US" sz="3600" dirty="0">
                <a:cs typeface="B Nazanin" pitchFamily="2" charset="-78"/>
              </a:rPr>
            </a:br>
            <a:r>
              <a:rPr lang="fa-IR" altLang="en-US" sz="3600" dirty="0">
                <a:cs typeface="B Nazanin" pitchFamily="2" charset="-78"/>
              </a:rPr>
              <a:t>بعد استحمام</a:t>
            </a:r>
            <a:br>
              <a:rPr lang="fa-IR" altLang="en-US" sz="3600" dirty="0">
                <a:cs typeface="B Nazanin" pitchFamily="2" charset="-78"/>
              </a:rPr>
            </a:br>
            <a:r>
              <a:rPr lang="fa-IR" altLang="en-US" sz="3600" dirty="0">
                <a:cs typeface="B Nazanin" pitchFamily="2" charset="-78"/>
              </a:rPr>
              <a:t>بعد مسهل</a:t>
            </a:r>
            <a:br>
              <a:rPr lang="fa-IR" altLang="en-US" sz="3600" dirty="0">
                <a:cs typeface="B Nazanin" pitchFamily="2" charset="-78"/>
              </a:rPr>
            </a:br>
            <a:r>
              <a:rPr lang="fa-IR" altLang="en-US" sz="3600" dirty="0">
                <a:cs typeface="B Nazanin" pitchFamily="2" charset="-78"/>
              </a:rPr>
              <a:t>بین خواب وبعد از خواب</a:t>
            </a:r>
            <a:br>
              <a:rPr lang="fa-IR" altLang="en-US" sz="3600" dirty="0">
                <a:cs typeface="B Nazanin" pitchFamily="2" charset="-78"/>
              </a:rPr>
            </a:br>
            <a:r>
              <a:rPr lang="fa-IR" altLang="en-US" sz="3600" dirty="0">
                <a:cs typeface="B Nazanin" pitchFamily="2" charset="-78"/>
              </a:rPr>
              <a:t>آب گرم بعد از طعام شور</a:t>
            </a:r>
            <a:br>
              <a:rPr lang="fa-IR" altLang="en-US" sz="3600" dirty="0">
                <a:cs typeface="B Nazanin" pitchFamily="2" charset="-78"/>
              </a:rPr>
            </a:br>
            <a:r>
              <a:rPr lang="fa-IR" altLang="en-US" sz="3600" dirty="0">
                <a:cs typeface="B Nazanin" pitchFamily="2" charset="-78"/>
              </a:rPr>
              <a:t>آب سرد بعد از طعام شیرین</a:t>
            </a:r>
            <a:br>
              <a:rPr lang="fa-IR" altLang="en-US" sz="3600" dirty="0">
                <a:cs typeface="B Nazanin" pitchFamily="2" charset="-78"/>
              </a:rPr>
            </a:br>
            <a:r>
              <a:rPr lang="fa-IR" altLang="en-US" sz="3600" dirty="0">
                <a:cs typeface="B Nazanin" pitchFamily="2" charset="-78"/>
              </a:rPr>
              <a:t>آب بعد از فواکه</a:t>
            </a:r>
            <a:r>
              <a:rPr lang="en-US" altLang="en-US" sz="3600" dirty="0">
                <a:cs typeface="B Nazanin" pitchFamily="2" charset="-78"/>
              </a:rPr>
              <a:t/>
            </a:r>
            <a:br>
              <a:rPr lang="en-US" altLang="en-US" sz="3600" dirty="0">
                <a:cs typeface="B Nazanin" pitchFamily="2" charset="-78"/>
              </a:rPr>
            </a:br>
            <a:r>
              <a:rPr lang="en-US" sz="3200" dirty="0"/>
              <a:t/>
            </a:r>
            <a:br>
              <a:rPr lang="en-US" sz="3200" dirty="0"/>
            </a:br>
            <a:endParaRPr lang="en-US" sz="3200" dirty="0"/>
          </a:p>
        </p:txBody>
      </p:sp>
    </p:spTree>
    <p:extLst>
      <p:ext uri="{BB962C8B-B14F-4D97-AF65-F5344CB8AC3E}">
        <p14:creationId xmlns:p14="http://schemas.microsoft.com/office/powerpoint/2010/main" val="69261755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_original_008.jpg"/>
          <p:cNvPicPr>
            <a:picLocks noChangeAspect="1"/>
          </p:cNvPicPr>
          <p:nvPr/>
        </p:nvPicPr>
        <p:blipFill>
          <a:blip r:embed="rId2"/>
          <a:stretch>
            <a:fillRect/>
          </a:stretch>
        </p:blipFill>
        <p:spPr>
          <a:xfrm>
            <a:off x="0" y="1"/>
            <a:ext cx="9144000" cy="6858000"/>
          </a:xfrm>
          <a:prstGeom prst="rect">
            <a:avLst/>
          </a:prstGeom>
        </p:spPr>
      </p:pic>
      <p:sp>
        <p:nvSpPr>
          <p:cNvPr id="3" name="Rectangle 2"/>
          <p:cNvSpPr/>
          <p:nvPr/>
        </p:nvSpPr>
        <p:spPr>
          <a:xfrm>
            <a:off x="357158" y="5143512"/>
            <a:ext cx="2789546" cy="830997"/>
          </a:xfrm>
          <a:prstGeom prst="rect">
            <a:avLst/>
          </a:prstGeom>
          <a:noFill/>
        </p:spPr>
        <p:txBody>
          <a:bodyPr wrap="square" lIns="91440" tIns="45720" rIns="91440" bIns="45720">
            <a:spAutoFit/>
          </a:bodyPr>
          <a:lstStyle/>
          <a:p>
            <a:pPr algn="ctr" rtl="1"/>
            <a:r>
              <a:rPr lang="fa-IR" sz="4800" b="1" cap="none" spc="0" dirty="0" smtClean="0">
                <a:ln w="18000">
                  <a:solidFill>
                    <a:schemeClr val="accent2">
                      <a:satMod val="140000"/>
                    </a:schemeClr>
                  </a:solidFill>
                  <a:prstDash val="solid"/>
                  <a:miter lim="800000"/>
                </a:ln>
                <a:solidFill>
                  <a:sysClr val="windowText" lastClr="000000"/>
                </a:solidFill>
                <a:cs typeface="B Zar"/>
              </a:rPr>
              <a:t>موفق باشید</a:t>
            </a:r>
            <a:endParaRPr lang="en-US" sz="4800" b="1" cap="none" spc="0" dirty="0">
              <a:ln w="18000">
                <a:solidFill>
                  <a:schemeClr val="accent2">
                    <a:satMod val="140000"/>
                  </a:schemeClr>
                </a:solidFill>
                <a:prstDash val="solid"/>
                <a:miter lim="800000"/>
              </a:ln>
              <a:solidFill>
                <a:sysClr val="windowText" lastClr="000000"/>
              </a:solidFill>
              <a:cs typeface="B Zar"/>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83568" y="3200400"/>
            <a:ext cx="7848872" cy="3468960"/>
          </a:xfrm>
        </p:spPr>
        <p:txBody>
          <a:bodyPr>
            <a:normAutofit/>
          </a:bodyPr>
          <a:lstStyle/>
          <a:p>
            <a:pPr algn="just" rtl="1"/>
            <a:r>
              <a:rPr lang="fa-IR" b="1" dirty="0" smtClean="0">
                <a:solidFill>
                  <a:schemeClr val="tx1"/>
                </a:solidFill>
              </a:rPr>
              <a:t>-گندم ،برنج </a:t>
            </a:r>
          </a:p>
          <a:p>
            <a:pPr algn="just" rtl="1"/>
            <a:r>
              <a:rPr lang="fa-IR" b="1" dirty="0" smtClean="0">
                <a:solidFill>
                  <a:schemeClr val="tx1"/>
                </a:solidFill>
              </a:rPr>
              <a:t>- گوشت گوسفند يك</a:t>
            </a:r>
            <a:r>
              <a:rPr lang="en-US" b="1" dirty="0" smtClean="0">
                <a:solidFill>
                  <a:schemeClr val="tx1"/>
                </a:solidFill>
              </a:rPr>
              <a:t>‌</a:t>
            </a:r>
            <a:r>
              <a:rPr lang="fa-IR" b="1" dirty="0" smtClean="0">
                <a:solidFill>
                  <a:schemeClr val="tx1"/>
                </a:solidFill>
              </a:rPr>
              <a:t>ساله و بزغاله شش</a:t>
            </a:r>
            <a:r>
              <a:rPr lang="en-US" b="1" dirty="0" smtClean="0">
                <a:solidFill>
                  <a:schemeClr val="tx1"/>
                </a:solidFill>
              </a:rPr>
              <a:t>‌</a:t>
            </a:r>
            <a:r>
              <a:rPr lang="fa-IR" b="1" dirty="0" smtClean="0">
                <a:solidFill>
                  <a:schemeClr val="tx1"/>
                </a:solidFill>
              </a:rPr>
              <a:t>ماهه و گوساله يك</a:t>
            </a:r>
            <a:r>
              <a:rPr lang="en-US" b="1" dirty="0" smtClean="0">
                <a:solidFill>
                  <a:schemeClr val="tx1"/>
                </a:solidFill>
              </a:rPr>
              <a:t>‌</a:t>
            </a:r>
            <a:r>
              <a:rPr lang="fa-IR" b="1" dirty="0" smtClean="0">
                <a:solidFill>
                  <a:schemeClr val="tx1"/>
                </a:solidFill>
              </a:rPr>
              <a:t>ساله      وكبك و درّاج و تيهو و مرغ</a:t>
            </a:r>
            <a:r>
              <a:rPr lang="en-US" b="1" dirty="0" smtClean="0">
                <a:solidFill>
                  <a:schemeClr val="tx1"/>
                </a:solidFill>
              </a:rPr>
              <a:t>‌</a:t>
            </a:r>
            <a:r>
              <a:rPr lang="fa-IR" b="1" dirty="0" smtClean="0">
                <a:solidFill>
                  <a:schemeClr val="tx1"/>
                </a:solidFill>
              </a:rPr>
              <a:t>بچه و خروس</a:t>
            </a:r>
            <a:r>
              <a:rPr lang="en-US" b="1" dirty="0" smtClean="0">
                <a:solidFill>
                  <a:schemeClr val="tx1"/>
                </a:solidFill>
              </a:rPr>
              <a:t>‌</a:t>
            </a:r>
            <a:r>
              <a:rPr lang="fa-IR" b="1" dirty="0" smtClean="0">
                <a:solidFill>
                  <a:schemeClr val="tx1"/>
                </a:solidFill>
              </a:rPr>
              <a:t>بچه و ماهي سفيد تازه و قزل</a:t>
            </a:r>
            <a:r>
              <a:rPr lang="en-US" b="1" dirty="0" smtClean="0">
                <a:solidFill>
                  <a:schemeClr val="tx1"/>
                </a:solidFill>
              </a:rPr>
              <a:t>‌</a:t>
            </a:r>
            <a:r>
              <a:rPr lang="fa-IR" b="1" dirty="0" smtClean="0">
                <a:solidFill>
                  <a:schemeClr val="tx1"/>
                </a:solidFill>
              </a:rPr>
              <a:t>آلا وكُلي به شرط آن</a:t>
            </a:r>
            <a:r>
              <a:rPr lang="en-US" b="1" dirty="0" smtClean="0">
                <a:solidFill>
                  <a:schemeClr val="tx1"/>
                </a:solidFill>
              </a:rPr>
              <a:t>‌</a:t>
            </a:r>
            <a:r>
              <a:rPr lang="fa-IR" b="1" dirty="0" smtClean="0">
                <a:solidFill>
                  <a:schemeClr val="tx1"/>
                </a:solidFill>
              </a:rPr>
              <a:t>كه در حركت بوده باشند</a:t>
            </a:r>
            <a:endParaRPr lang="en-US" b="1" dirty="0" smtClean="0">
              <a:solidFill>
                <a:schemeClr val="tx1"/>
              </a:solidFill>
            </a:endParaRPr>
          </a:p>
          <a:p>
            <a:pPr algn="just" rtl="1"/>
            <a:r>
              <a:rPr lang="fa-IR" b="1" dirty="0" smtClean="0">
                <a:solidFill>
                  <a:schemeClr val="tx1"/>
                </a:solidFill>
              </a:rPr>
              <a:t>- شيريني</a:t>
            </a:r>
            <a:r>
              <a:rPr lang="en-US" b="1" dirty="0" smtClean="0">
                <a:solidFill>
                  <a:schemeClr val="tx1"/>
                </a:solidFill>
              </a:rPr>
              <a:t>‌</a:t>
            </a:r>
            <a:r>
              <a:rPr lang="fa-IR" b="1" dirty="0" smtClean="0">
                <a:solidFill>
                  <a:schemeClr val="tx1"/>
                </a:solidFill>
              </a:rPr>
              <a:t>هاي ملايم از شكر و بادام، ميوه</a:t>
            </a:r>
            <a:r>
              <a:rPr lang="en-US" b="1" dirty="0" smtClean="0">
                <a:solidFill>
                  <a:schemeClr val="tx1"/>
                </a:solidFill>
              </a:rPr>
              <a:t>‌</a:t>
            </a:r>
            <a:r>
              <a:rPr lang="fa-IR" b="1" dirty="0" smtClean="0">
                <a:solidFill>
                  <a:schemeClr val="tx1"/>
                </a:solidFill>
              </a:rPr>
              <a:t>هاي تر چون انجير و انگور پيش ازغذا و انارملس پس از غذا و خربزه ميان دو غذا و رطب تازه به شرط آن </a:t>
            </a:r>
            <a:r>
              <a:rPr lang="en-US" b="1" dirty="0" smtClean="0">
                <a:solidFill>
                  <a:schemeClr val="tx1"/>
                </a:solidFill>
              </a:rPr>
              <a:t>‌</a:t>
            </a:r>
            <a:r>
              <a:rPr lang="fa-IR" b="1" dirty="0" smtClean="0">
                <a:solidFill>
                  <a:schemeClr val="tx1"/>
                </a:solidFill>
              </a:rPr>
              <a:t>كه در همان بلد رشد كنند.</a:t>
            </a:r>
            <a:endParaRPr lang="en-US" b="1" dirty="0" smtClean="0">
              <a:solidFill>
                <a:schemeClr val="tx1"/>
              </a:solidFill>
            </a:endParaRPr>
          </a:p>
          <a:p>
            <a:pPr algn="just"/>
            <a:endParaRPr lang="en-US" b="1" dirty="0"/>
          </a:p>
        </p:txBody>
      </p:sp>
      <p:sp>
        <p:nvSpPr>
          <p:cNvPr id="3" name="Title 2"/>
          <p:cNvSpPr>
            <a:spLocks noGrp="1"/>
          </p:cNvSpPr>
          <p:nvPr>
            <p:ph type="ctrTitle"/>
          </p:nvPr>
        </p:nvSpPr>
        <p:spPr>
          <a:xfrm>
            <a:off x="285720" y="1530347"/>
            <a:ext cx="8229600" cy="1470025"/>
          </a:xfrm>
        </p:spPr>
        <p:txBody>
          <a:bodyPr/>
          <a:lstStyle/>
          <a:p>
            <a:pPr marL="342900" lvl="0" indent="-342900" rtl="1">
              <a:spcAft>
                <a:spcPts val="0"/>
              </a:spcAft>
              <a:tabLst>
                <a:tab pos="408940" algn="l"/>
              </a:tabLst>
            </a:pPr>
            <a:r>
              <a:rPr lang="fa-IR" b="1" dirty="0" smtClean="0">
                <a:solidFill>
                  <a:srgbClr val="002060"/>
                </a:solidFill>
                <a:latin typeface="Calibri"/>
                <a:ea typeface="Calibri"/>
                <a:cs typeface="B Zar"/>
              </a:rPr>
              <a:t>خوراك اصلي انسان</a:t>
            </a:r>
            <a:r>
              <a:rPr smtClean="0">
                <a:latin typeface="Calibri"/>
                <a:ea typeface="Calibri"/>
                <a:cs typeface="Arial"/>
              </a:rPr>
              <a:t/>
            </a:r>
            <a:br>
              <a:rPr smtClean="0">
                <a:latin typeface="Calibri"/>
                <a:ea typeface="Calibri"/>
                <a:cs typeface="Arial"/>
              </a:rPr>
            </a:b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95400" y="3543312"/>
            <a:ext cx="6400800" cy="1600200"/>
          </a:xfrm>
        </p:spPr>
        <p:txBody>
          <a:bodyPr>
            <a:normAutofit fontScale="92500"/>
          </a:bodyPr>
          <a:lstStyle/>
          <a:p>
            <a:pPr marL="125730" algn="r" rtl="1"/>
            <a:r>
              <a:rPr lang="fa-IR" sz="3200" b="1" dirty="0" smtClean="0">
                <a:solidFill>
                  <a:schemeClr val="tx1"/>
                </a:solidFill>
                <a:latin typeface="Calibri"/>
                <a:ea typeface="Calibri"/>
                <a:cs typeface="B Zar"/>
              </a:rPr>
              <a:t>کسی که مواظب تدبیرات حفظ‌الصحه با جمیع شرایط آن شود، می‌رسد حتما به عمر طبیعی که آن یک صد و بیست سال است</a:t>
            </a:r>
            <a:endParaRPr lang="en-US" sz="3200" b="1" dirty="0" smtClean="0">
              <a:solidFill>
                <a:schemeClr val="tx1"/>
              </a:solidFill>
              <a:latin typeface="Calibri"/>
              <a:ea typeface="Calibri"/>
              <a:cs typeface="Arial"/>
            </a:endParaRPr>
          </a:p>
          <a:p>
            <a:endParaRPr lang="en-US" dirty="0"/>
          </a:p>
        </p:txBody>
      </p:sp>
      <p:sp>
        <p:nvSpPr>
          <p:cNvPr id="3" name="Title 2"/>
          <p:cNvSpPr>
            <a:spLocks noGrp="1"/>
          </p:cNvSpPr>
          <p:nvPr>
            <p:ph type="ctrTitle"/>
          </p:nvPr>
        </p:nvSpPr>
        <p:spPr/>
        <p:txBody>
          <a:bodyPr>
            <a:normAutofit/>
          </a:bodyPr>
          <a:lstStyle/>
          <a:p>
            <a:r>
              <a:rPr lang="fa-IR" sz="4400" b="1" dirty="0" smtClean="0">
                <a:solidFill>
                  <a:srgbClr val="002060"/>
                </a:solidFill>
                <a:latin typeface="Arial" pitchFamily="34" charset="0"/>
                <a:cs typeface="Arial" pitchFamily="34" charset="0"/>
              </a:rPr>
              <a:t>حفظ‌الصحه ناصری</a:t>
            </a:r>
            <a:r>
              <a:rPr smtClean="0"/>
              <a:t/>
            </a:r>
            <a:br>
              <a:rPr smtClean="0"/>
            </a:b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14366" y="1571612"/>
            <a:ext cx="8229600" cy="1470025"/>
          </a:xfrm>
        </p:spPr>
        <p:txBody>
          <a:bodyPr>
            <a:normAutofit/>
          </a:bodyPr>
          <a:lstStyle/>
          <a:p>
            <a:r>
              <a:rPr lang="fa-IR" sz="4400" b="1" dirty="0" smtClean="0">
                <a:solidFill>
                  <a:srgbClr val="002060"/>
                </a:solidFill>
                <a:latin typeface="Calibri"/>
                <a:ea typeface="Calibri"/>
                <a:cs typeface="B Zar"/>
              </a:rPr>
              <a:t>نکات لازم در غذا خوردن</a:t>
            </a:r>
            <a:endParaRPr lang="en-US" sz="4400" b="1" dirty="0">
              <a:solidFill>
                <a:srgbClr val="002060"/>
              </a:solidFill>
            </a:endParaRPr>
          </a:p>
        </p:txBody>
      </p:sp>
      <p:pic>
        <p:nvPicPr>
          <p:cNvPr id="19458" name="Picture 2" descr="C:\Documents and Settings\Administrator\My Documents\My Pictures\غذ.bmp"/>
          <p:cNvPicPr>
            <a:picLocks noChangeAspect="1" noChangeArrowheads="1"/>
          </p:cNvPicPr>
          <p:nvPr/>
        </p:nvPicPr>
        <p:blipFill>
          <a:blip r:embed="rId2"/>
          <a:srcRect/>
          <a:stretch>
            <a:fillRect/>
          </a:stretch>
        </p:blipFill>
        <p:spPr bwMode="auto">
          <a:xfrm>
            <a:off x="2857488" y="3286124"/>
            <a:ext cx="3409966" cy="3028964"/>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44624"/>
            <a:ext cx="9036496" cy="6624736"/>
          </a:xfrm>
        </p:spPr>
        <p:txBody>
          <a:bodyPr>
            <a:noAutofit/>
          </a:bodyPr>
          <a:lstStyle/>
          <a:p>
            <a:pPr marL="125730" algn="r" rtl="1">
              <a:spcAft>
                <a:spcPts val="0"/>
              </a:spcAft>
            </a:pPr>
            <a:r>
              <a:rPr lang="fa-IR" sz="2800" b="1" dirty="0" smtClean="0">
                <a:solidFill>
                  <a:srgbClr val="7030A0"/>
                </a:solidFill>
                <a:cs typeface="B Zar"/>
              </a:rPr>
              <a:t/>
            </a:r>
            <a:br>
              <a:rPr lang="fa-IR" sz="2800" b="1" dirty="0" smtClean="0">
                <a:solidFill>
                  <a:srgbClr val="7030A0"/>
                </a:solidFill>
                <a:cs typeface="B Zar"/>
              </a:rPr>
            </a:br>
            <a:r>
              <a:rPr lang="fa-IR" sz="2800" b="1" dirty="0" smtClean="0">
                <a:solidFill>
                  <a:srgbClr val="7030A0"/>
                </a:solidFill>
                <a:cs typeface="B Zar"/>
              </a:rPr>
              <a:t>1- </a:t>
            </a:r>
            <a:r>
              <a:rPr lang="fa-IR" sz="2800" b="1" dirty="0" smtClean="0">
                <a:solidFill>
                  <a:srgbClr val="7030A0"/>
                </a:solidFill>
                <a:latin typeface="Calibri"/>
                <a:ea typeface="Calibri"/>
                <a:cs typeface="B Zar"/>
              </a:rPr>
              <a:t> تعديل مقدار غذا: </a:t>
            </a:r>
            <a:br>
              <a:rPr lang="fa-IR" sz="2800" b="1" dirty="0" smtClean="0">
                <a:solidFill>
                  <a:srgbClr val="7030A0"/>
                </a:solidFill>
                <a:latin typeface="Calibri"/>
                <a:ea typeface="Calibri"/>
                <a:cs typeface="B Zar"/>
              </a:rPr>
            </a:br>
            <a:r>
              <a:rPr lang="fa-IR" sz="2800" b="1" dirty="0" smtClean="0">
                <a:solidFill>
                  <a:srgbClr val="7030A0"/>
                </a:solidFill>
                <a:latin typeface="Calibri"/>
                <a:ea typeface="Calibri"/>
                <a:cs typeface="B Zar"/>
              </a:rPr>
              <a:t> بايد موقعي كه هنوز كمي اشتها هست، دست از خوردن غذا کشید.</a:t>
            </a:r>
            <a:br>
              <a:rPr lang="fa-IR" sz="2800" b="1" dirty="0" smtClean="0">
                <a:solidFill>
                  <a:srgbClr val="7030A0"/>
                </a:solidFill>
                <a:latin typeface="Calibri"/>
                <a:ea typeface="Calibri"/>
                <a:cs typeface="B Zar"/>
              </a:rPr>
            </a:br>
            <a:r>
              <a:rPr lang="fa-IR" sz="2800" b="1" dirty="0" smtClean="0">
                <a:solidFill>
                  <a:srgbClr val="7030A0"/>
                </a:solidFill>
                <a:latin typeface="Calibri"/>
                <a:ea typeface="Calibri"/>
                <a:cs typeface="B Zar"/>
              </a:rPr>
              <a:t>2- </a:t>
            </a:r>
            <a:r>
              <a:rPr lang="fa-IR" sz="2800" b="1" dirty="0" smtClean="0">
                <a:solidFill>
                  <a:srgbClr val="7030A0"/>
                </a:solidFill>
                <a:ea typeface="Calibri"/>
                <a:cs typeface="B Zar"/>
              </a:rPr>
              <a:t>سكون </a:t>
            </a:r>
            <a:r>
              <a:rPr lang="fa-IR" sz="2800" b="1" dirty="0">
                <a:solidFill>
                  <a:srgbClr val="7030A0"/>
                </a:solidFill>
                <a:ea typeface="Calibri"/>
                <a:cs typeface="B Zar"/>
              </a:rPr>
              <a:t>و </a:t>
            </a:r>
            <a:r>
              <a:rPr lang="fa-IR" sz="2800" b="1" dirty="0" smtClean="0">
                <a:solidFill>
                  <a:srgbClr val="7030A0"/>
                </a:solidFill>
                <a:ea typeface="Calibri"/>
                <a:cs typeface="B Zar"/>
              </a:rPr>
              <a:t>آرامش حین و  </a:t>
            </a:r>
            <a:r>
              <a:rPr lang="fa-IR" sz="2800" b="1" dirty="0">
                <a:solidFill>
                  <a:srgbClr val="7030A0"/>
                </a:solidFill>
                <a:ea typeface="Calibri"/>
                <a:cs typeface="B Zar"/>
              </a:rPr>
              <a:t>پس از </a:t>
            </a:r>
            <a:r>
              <a:rPr lang="fa-IR" sz="2800" b="1" dirty="0" smtClean="0">
                <a:solidFill>
                  <a:srgbClr val="7030A0"/>
                </a:solidFill>
                <a:ea typeface="Calibri"/>
                <a:cs typeface="B Zar"/>
              </a:rPr>
              <a:t>غذا</a:t>
            </a:r>
            <a:br>
              <a:rPr lang="fa-IR" sz="2800" b="1" dirty="0" smtClean="0">
                <a:solidFill>
                  <a:srgbClr val="7030A0"/>
                </a:solidFill>
                <a:ea typeface="Calibri"/>
                <a:cs typeface="B Zar"/>
              </a:rPr>
            </a:br>
            <a:r>
              <a:rPr lang="fa-IR" sz="2800" b="1" dirty="0" smtClean="0">
                <a:solidFill>
                  <a:srgbClr val="7030A0"/>
                </a:solidFill>
                <a:ea typeface="Calibri"/>
                <a:cs typeface="B Zar"/>
              </a:rPr>
              <a:t>3- </a:t>
            </a:r>
            <a:r>
              <a:rPr lang="fa-IR" sz="2800" b="1" dirty="0">
                <a:solidFill>
                  <a:srgbClr val="7030A0"/>
                </a:solidFill>
                <a:ea typeface="Calibri"/>
                <a:cs typeface="B Zar"/>
              </a:rPr>
              <a:t>خوردن بايد در هنگام اشتهاي راستين </a:t>
            </a:r>
            <a:r>
              <a:rPr lang="fa-IR" sz="2800" b="1" dirty="0" smtClean="0">
                <a:solidFill>
                  <a:srgbClr val="7030A0"/>
                </a:solidFill>
                <a:ea typeface="Calibri"/>
                <a:cs typeface="B Zar"/>
              </a:rPr>
              <a:t>باشد</a:t>
            </a:r>
            <a:r>
              <a:rPr lang="en-US" sz="2800" b="1" dirty="0">
                <a:solidFill>
                  <a:srgbClr val="7030A0"/>
                </a:solidFill>
                <a:ea typeface="Calibri"/>
                <a:cs typeface="Arial"/>
              </a:rPr>
              <a:t/>
            </a:r>
            <a:br>
              <a:rPr lang="en-US" sz="2800" b="1" dirty="0">
                <a:solidFill>
                  <a:srgbClr val="7030A0"/>
                </a:solidFill>
                <a:ea typeface="Calibri"/>
                <a:cs typeface="Arial"/>
              </a:rPr>
            </a:br>
            <a:r>
              <a:rPr lang="fa-IR" sz="2800" b="1" dirty="0" smtClean="0">
                <a:solidFill>
                  <a:srgbClr val="7030A0"/>
                </a:solidFill>
                <a:ea typeface="Calibri"/>
                <a:cs typeface="B Zar"/>
              </a:rPr>
              <a:t>4- در </a:t>
            </a:r>
            <a:r>
              <a:rPr lang="fa-IR" sz="2800" b="1" dirty="0">
                <a:solidFill>
                  <a:srgbClr val="7030A0"/>
                </a:solidFill>
                <a:ea typeface="Calibri"/>
                <a:cs typeface="B Zar"/>
              </a:rPr>
              <a:t>هنگام غلبه اشتها و گرسنگي نيز، نبايد از خوردن امتناع </a:t>
            </a:r>
            <a:r>
              <a:rPr lang="fa-IR" sz="2800" b="1" dirty="0" smtClean="0">
                <a:solidFill>
                  <a:srgbClr val="7030A0"/>
                </a:solidFill>
                <a:ea typeface="Calibri"/>
                <a:cs typeface="B Zar"/>
              </a:rPr>
              <a:t>شود</a:t>
            </a:r>
            <a:r>
              <a:rPr lang="en-US" sz="2800" b="1" dirty="0">
                <a:solidFill>
                  <a:srgbClr val="7030A0"/>
                </a:solidFill>
                <a:ea typeface="Calibri"/>
                <a:cs typeface="Arial"/>
              </a:rPr>
              <a:t/>
            </a:r>
            <a:br>
              <a:rPr lang="en-US" sz="2800" b="1" dirty="0">
                <a:solidFill>
                  <a:srgbClr val="7030A0"/>
                </a:solidFill>
                <a:ea typeface="Calibri"/>
                <a:cs typeface="Arial"/>
              </a:rPr>
            </a:br>
            <a:r>
              <a:rPr lang="fa-IR" sz="2800" b="1" dirty="0">
                <a:solidFill>
                  <a:srgbClr val="7030A0"/>
                </a:solidFill>
                <a:ea typeface="Calibri"/>
                <a:cs typeface="B Zar"/>
              </a:rPr>
              <a:t>	- در صورت تأخير در خوردن بايد </a:t>
            </a:r>
            <a:r>
              <a:rPr lang="fa-IR" sz="2800" b="1" dirty="0" smtClean="0">
                <a:solidFill>
                  <a:srgbClr val="7030A0"/>
                </a:solidFill>
                <a:ea typeface="Calibri"/>
                <a:cs typeface="B Zar"/>
              </a:rPr>
              <a:t> </a:t>
            </a:r>
            <a:r>
              <a:rPr lang="fa-IR" sz="2800" b="1" dirty="0">
                <a:solidFill>
                  <a:srgbClr val="7030A0"/>
                </a:solidFill>
                <a:ea typeface="Calibri"/>
                <a:cs typeface="B Zar"/>
              </a:rPr>
              <a:t>قدري آب ليمو و يا انار ترش ميل نموده، آنگاه غذا ميل نمايند. </a:t>
            </a:r>
            <a:r>
              <a:rPr lang="fa-IR" sz="2800" b="1" dirty="0" smtClean="0">
                <a:solidFill>
                  <a:srgbClr val="7030A0"/>
                </a:solidFill>
                <a:ea typeface="Calibri"/>
                <a:cs typeface="B Zar"/>
              </a:rPr>
              <a:t/>
            </a:r>
            <a:br>
              <a:rPr lang="fa-IR" sz="2800" b="1" dirty="0" smtClean="0">
                <a:solidFill>
                  <a:srgbClr val="7030A0"/>
                </a:solidFill>
                <a:ea typeface="Calibri"/>
                <a:cs typeface="B Zar"/>
              </a:rPr>
            </a:br>
            <a:r>
              <a:rPr lang="fa-IR" sz="2800" b="1" dirty="0" smtClean="0">
                <a:solidFill>
                  <a:srgbClr val="7030A0"/>
                </a:solidFill>
                <a:ea typeface="Calibri"/>
                <a:cs typeface="B Zar"/>
              </a:rPr>
              <a:t>5- </a:t>
            </a:r>
            <a:r>
              <a:rPr lang="fa-IR" sz="2800" b="1" dirty="0">
                <a:solidFill>
                  <a:srgbClr val="7030A0"/>
                </a:solidFill>
                <a:ea typeface="Calibri"/>
                <a:cs typeface="B Zar"/>
              </a:rPr>
              <a:t>. در يك وعده نبايد غذاهاي مختلف خورد و روي يك غذا هم نبايد غذاي ديگري </a:t>
            </a:r>
            <a:r>
              <a:rPr lang="fa-IR" sz="2800" b="1" dirty="0" smtClean="0">
                <a:solidFill>
                  <a:srgbClr val="7030A0"/>
                </a:solidFill>
                <a:ea typeface="Calibri"/>
                <a:cs typeface="B Zar"/>
              </a:rPr>
              <a:t>خورد.</a:t>
            </a:r>
            <a:br>
              <a:rPr lang="fa-IR" sz="2800" b="1" dirty="0" smtClean="0">
                <a:solidFill>
                  <a:srgbClr val="7030A0"/>
                </a:solidFill>
                <a:ea typeface="Calibri"/>
                <a:cs typeface="B Zar"/>
              </a:rPr>
            </a:br>
            <a:r>
              <a:rPr lang="fa-IR" sz="2800" b="1" dirty="0" smtClean="0">
                <a:solidFill>
                  <a:srgbClr val="7030A0"/>
                </a:solidFill>
                <a:ea typeface="Calibri"/>
                <a:cs typeface="B Zar"/>
              </a:rPr>
              <a:t>6- خوب جویده شود</a:t>
            </a:r>
            <a:br>
              <a:rPr lang="fa-IR" sz="2800" b="1" dirty="0" smtClean="0">
                <a:solidFill>
                  <a:srgbClr val="7030A0"/>
                </a:solidFill>
                <a:ea typeface="Calibri"/>
                <a:cs typeface="B Zar"/>
              </a:rPr>
            </a:br>
            <a:r>
              <a:rPr lang="fa-IR" sz="2800" b="1" dirty="0" smtClean="0">
                <a:solidFill>
                  <a:srgbClr val="7030A0"/>
                </a:solidFill>
                <a:ea typeface="Calibri"/>
                <a:cs typeface="B Zar"/>
              </a:rPr>
              <a:t>7- مایعات ممنوع</a:t>
            </a:r>
            <a:br>
              <a:rPr lang="fa-IR" sz="2800" b="1" dirty="0" smtClean="0">
                <a:solidFill>
                  <a:srgbClr val="7030A0"/>
                </a:solidFill>
                <a:ea typeface="Calibri"/>
                <a:cs typeface="B Zar"/>
              </a:rPr>
            </a:br>
            <a:r>
              <a:rPr lang="fa-IR" sz="2800" b="1" dirty="0" smtClean="0">
                <a:solidFill>
                  <a:srgbClr val="7030A0"/>
                </a:solidFill>
                <a:latin typeface="Calibri"/>
                <a:ea typeface="Calibri"/>
                <a:cs typeface="B Zar"/>
              </a:rPr>
              <a:t>8-  صبحانه</a:t>
            </a:r>
            <a:r>
              <a:rPr lang="en-US" sz="1800" dirty="0" smtClean="0">
                <a:solidFill>
                  <a:srgbClr val="7030A0"/>
                </a:solidFill>
              </a:rPr>
              <a:t/>
            </a:r>
            <a:br>
              <a:rPr lang="en-US" sz="1800" dirty="0" smtClean="0">
                <a:solidFill>
                  <a:srgbClr val="7030A0"/>
                </a:solidFill>
              </a:rPr>
            </a:br>
            <a:endParaRPr lang="en-US" sz="1800" dirty="0">
              <a:solidFill>
                <a:srgbClr val="7030A0"/>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47734" y="3557590"/>
            <a:ext cx="6767538" cy="1800236"/>
          </a:xfrm>
        </p:spPr>
        <p:txBody>
          <a:bodyPr>
            <a:noAutofit/>
          </a:bodyPr>
          <a:lstStyle/>
          <a:p>
            <a:pPr rtl="1"/>
            <a:r>
              <a:rPr lang="fa-IR" sz="3200" b="1" dirty="0" smtClean="0">
                <a:solidFill>
                  <a:schemeClr val="tx1"/>
                </a:solidFill>
                <a:latin typeface="Calibri"/>
                <a:ea typeface="Calibri"/>
                <a:cs typeface="B Zar"/>
              </a:rPr>
              <a:t>منظور مداومت است، نه يك بار و دو بار</a:t>
            </a:r>
            <a:endParaRPr lang="en-US" sz="2800" b="1" dirty="0">
              <a:solidFill>
                <a:schemeClr val="tx1"/>
              </a:solidFill>
            </a:endParaRPr>
          </a:p>
        </p:txBody>
      </p:sp>
      <p:sp>
        <p:nvSpPr>
          <p:cNvPr id="3" name="Title 2"/>
          <p:cNvSpPr>
            <a:spLocks noGrp="1"/>
          </p:cNvSpPr>
          <p:nvPr>
            <p:ph type="ctrTitle"/>
          </p:nvPr>
        </p:nvSpPr>
        <p:spPr/>
        <p:txBody>
          <a:bodyPr>
            <a:noAutofit/>
          </a:bodyPr>
          <a:lstStyle/>
          <a:p>
            <a:pPr marL="125730" rtl="1">
              <a:spcAft>
                <a:spcPts val="0"/>
              </a:spcAft>
            </a:pPr>
            <a:r>
              <a:rPr sz="3600" b="1" smtClean="0">
                <a:solidFill>
                  <a:srgbClr val="002060"/>
                </a:solidFill>
                <a:latin typeface="Calibri"/>
                <a:ea typeface="Calibri"/>
                <a:cs typeface="Arial"/>
              </a:rPr>
              <a:t/>
            </a:r>
            <a:br>
              <a:rPr sz="3600" b="1" smtClean="0">
                <a:solidFill>
                  <a:srgbClr val="002060"/>
                </a:solidFill>
                <a:latin typeface="Calibri"/>
                <a:ea typeface="Calibri"/>
                <a:cs typeface="Arial"/>
              </a:rPr>
            </a:br>
            <a:r>
              <a:rPr lang="fa-IR" sz="3600" b="1" dirty="0" smtClean="0">
                <a:solidFill>
                  <a:srgbClr val="002060"/>
                </a:solidFill>
                <a:latin typeface="Calibri"/>
                <a:ea typeface="Calibri"/>
                <a:cs typeface="B Zar"/>
              </a:rPr>
              <a:t>چه غذاهايي را نبايد با هم خورد؟ </a:t>
            </a:r>
            <a:r>
              <a:rPr sz="3600" b="1" smtClean="0">
                <a:solidFill>
                  <a:srgbClr val="002060"/>
                </a:solidFill>
                <a:latin typeface="Calibri"/>
                <a:ea typeface="Calibri"/>
                <a:cs typeface="Arial"/>
              </a:rPr>
              <a:t/>
            </a:r>
            <a:br>
              <a:rPr sz="3600" b="1" smtClean="0">
                <a:solidFill>
                  <a:srgbClr val="002060"/>
                </a:solidFill>
                <a:latin typeface="Calibri"/>
                <a:ea typeface="Calibri"/>
                <a:cs typeface="Arial"/>
              </a:rPr>
            </a:br>
            <a:endParaRPr lang="en-US" sz="3600" b="1" dirty="0">
              <a:solidFill>
                <a:srgbClr val="002060"/>
              </a:solidFill>
            </a:endParaRPr>
          </a:p>
        </p:txBody>
      </p:sp>
      <p:pic>
        <p:nvPicPr>
          <p:cNvPr id="4" name="Picture 1" descr="C:\Documents and Settings\Administrator\My Documents\My Pictures\imagesCAF5IYRD.jpg"/>
          <p:cNvPicPr>
            <a:picLocks noChangeAspect="1" noChangeArrowheads="1"/>
          </p:cNvPicPr>
          <p:nvPr/>
        </p:nvPicPr>
        <p:blipFill>
          <a:blip r:embed="rId2"/>
          <a:srcRect/>
          <a:stretch>
            <a:fillRect/>
          </a:stretch>
        </p:blipFill>
        <p:spPr bwMode="auto">
          <a:xfrm>
            <a:off x="2928926" y="4071942"/>
            <a:ext cx="2357422" cy="2571744"/>
          </a:xfrm>
          <a:prstGeom prst="rect">
            <a:avLst/>
          </a:prstGeo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00108"/>
            <a:ext cx="8305800" cy="4643470"/>
          </a:xfrm>
        </p:spPr>
        <p:txBody>
          <a:bodyPr>
            <a:noAutofit/>
          </a:bodyPr>
          <a:lstStyle/>
          <a:p>
            <a:pPr marL="125730" algn="r" rtl="1">
              <a:spcAft>
                <a:spcPts val="0"/>
              </a:spcAft>
            </a:pPr>
            <a:r>
              <a:rPr lang="fa-IR" sz="2400" b="1" dirty="0" smtClean="0">
                <a:solidFill>
                  <a:srgbClr val="7030A0"/>
                </a:solidFill>
                <a:ea typeface="Calibri"/>
                <a:cs typeface="B Zar"/>
              </a:rPr>
              <a:t>- ماهي تازه و گوشت مرغ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fa-IR" sz="2400" b="1" dirty="0" smtClean="0">
                <a:solidFill>
                  <a:srgbClr val="7030A0"/>
                </a:solidFill>
                <a:latin typeface="B Zar"/>
                <a:ea typeface="Calibri"/>
                <a:cs typeface="Arial"/>
              </a:rPr>
              <a:t>درد دندان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شير و شراب </a:t>
            </a:r>
            <a:r>
              <a:rPr lang="en-US" sz="2400" b="1" dirty="0" smtClean="0">
                <a:solidFill>
                  <a:srgbClr val="7030A0"/>
                </a:solidFill>
                <a:ea typeface="Calibri"/>
                <a:cs typeface="B Zar"/>
              </a:rPr>
              <a:t>←</a:t>
            </a:r>
            <a:r>
              <a:rPr lang="fa-IR" sz="2400" b="1" dirty="0" smtClean="0">
                <a:solidFill>
                  <a:srgbClr val="7030A0"/>
                </a:solidFill>
                <a:ea typeface="Calibri"/>
                <a:cs typeface="B Zar"/>
              </a:rPr>
              <a:t>  نقرس و استرخاء و برص</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سركه و برنج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fa-IR" sz="2400" b="1" dirty="0" smtClean="0">
                <a:solidFill>
                  <a:srgbClr val="7030A0"/>
                </a:solidFill>
                <a:latin typeface="B Zar"/>
                <a:ea typeface="Calibri"/>
                <a:cs typeface="Arial"/>
              </a:rPr>
              <a:t>درد روده و قولنج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انگور بالاي كله و پاچه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fa-IR" sz="2400" b="1" dirty="0" smtClean="0">
                <a:solidFill>
                  <a:srgbClr val="7030A0"/>
                </a:solidFill>
                <a:latin typeface="B Zar"/>
                <a:ea typeface="Calibri"/>
                <a:cs typeface="Arial"/>
              </a:rPr>
              <a:t>ضرر معده و توليد خلطِ غليظِ لزج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انار بر بالاي هريسه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fa-IR" sz="2400" b="1" dirty="0" smtClean="0">
                <a:solidFill>
                  <a:srgbClr val="7030A0"/>
                </a:solidFill>
                <a:latin typeface="B Zar"/>
                <a:ea typeface="Calibri"/>
                <a:cs typeface="Arial"/>
              </a:rPr>
              <a:t>قولنج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ماهي و تخم مرغ پخته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fa-IR" sz="2400" b="1" dirty="0" smtClean="0">
                <a:solidFill>
                  <a:srgbClr val="7030A0"/>
                </a:solidFill>
                <a:latin typeface="B Zar"/>
                <a:ea typeface="Calibri"/>
                <a:cs typeface="Arial"/>
              </a:rPr>
              <a:t>هيضه، نقرس، قولنج، بواسير و دندان‌درد</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جمع ميان دو چيز گرم مثل كبوتربچه و سير و ميان دو سرد مثل خيار و آش كشك و ميان دو سريع</a:t>
            </a:r>
            <a:r>
              <a:rPr lang="en-US" sz="2400" b="1" dirty="0" smtClean="0">
                <a:solidFill>
                  <a:srgbClr val="7030A0"/>
                </a:solidFill>
                <a:ea typeface="Calibri"/>
                <a:cs typeface="B Zar"/>
              </a:rPr>
              <a:t>‌</a:t>
            </a:r>
            <a:r>
              <a:rPr lang="fa-IR" sz="2400" b="1" dirty="0" smtClean="0">
                <a:solidFill>
                  <a:srgbClr val="7030A0"/>
                </a:solidFill>
                <a:ea typeface="Calibri"/>
                <a:cs typeface="B Zar"/>
              </a:rPr>
              <a:t>الفساد مثل شير و خربزه و ميان دو مرخي مثل مغزها  با كره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fa-IR" sz="2400" b="1" dirty="0" smtClean="0">
                <a:solidFill>
                  <a:srgbClr val="7030A0"/>
                </a:solidFill>
                <a:latin typeface="B Zar"/>
                <a:ea typeface="Calibri"/>
                <a:cs typeface="Arial"/>
              </a:rPr>
              <a:t>مضرت اينها از راه قياس ظاهر است.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خوردن گوشت خام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fa-IR" sz="2400" b="1" dirty="0" smtClean="0">
                <a:solidFill>
                  <a:srgbClr val="7030A0"/>
                </a:solidFill>
                <a:latin typeface="B Zar"/>
                <a:ea typeface="Calibri"/>
                <a:cs typeface="Arial"/>
              </a:rPr>
              <a:t>توليد كرم در شكم </a:t>
            </a:r>
            <a:r>
              <a:rPr lang="en-US" sz="2400" b="1" dirty="0" smtClean="0">
                <a:solidFill>
                  <a:srgbClr val="7030A0"/>
                </a:solidFill>
                <a:ea typeface="Calibri"/>
                <a:cs typeface="Arial"/>
              </a:rPr>
              <a:t/>
            </a:r>
            <a:br>
              <a:rPr lang="en-US" sz="2400" b="1" dirty="0" smtClean="0">
                <a:solidFill>
                  <a:srgbClr val="7030A0"/>
                </a:solidFill>
                <a:ea typeface="Calibri"/>
                <a:cs typeface="Arial"/>
              </a:rPr>
            </a:br>
            <a:endParaRPr lang="en-US" sz="2000" b="1" dirty="0">
              <a:solidFill>
                <a:srgbClr val="7030A0"/>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142984"/>
            <a:ext cx="8305800" cy="4643470"/>
          </a:xfrm>
        </p:spPr>
        <p:txBody>
          <a:bodyPr>
            <a:noAutofit/>
          </a:bodyPr>
          <a:lstStyle/>
          <a:p>
            <a:pPr marL="125730" algn="r" rtl="1">
              <a:spcAft>
                <a:spcPts val="0"/>
              </a:spcAft>
            </a:pPr>
            <a:r>
              <a:rPr lang="fa-IR" sz="2400" b="1" dirty="0" smtClean="0">
                <a:solidFill>
                  <a:srgbClr val="7030A0"/>
                </a:solidFill>
                <a:ea typeface="Calibri"/>
                <a:cs typeface="B Zar"/>
              </a:rPr>
              <a:t>	- شیر و ترشی</a:t>
            </a:r>
            <a:r>
              <a:rPr lang="en-US" sz="2400" b="1" dirty="0" smtClean="0">
                <a:solidFill>
                  <a:srgbClr val="7030A0"/>
                </a:solidFill>
                <a:ea typeface="Calibri"/>
                <a:cs typeface="B Zar"/>
              </a:rPr>
              <a:t>‌</a:t>
            </a:r>
            <a:r>
              <a:rPr lang="fa-IR" sz="2400" b="1" dirty="0" smtClean="0">
                <a:solidFill>
                  <a:srgbClr val="7030A0"/>
                </a:solidFill>
                <a:ea typeface="Calibri"/>
                <a:cs typeface="B Zar"/>
              </a:rPr>
              <a:t>ها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fa-IR" sz="2400" b="1" dirty="0" smtClean="0">
                <a:solidFill>
                  <a:srgbClr val="7030A0"/>
                </a:solidFill>
                <a:latin typeface="B Zar"/>
                <a:ea typeface="Calibri"/>
                <a:cs typeface="Arial"/>
              </a:rPr>
              <a:t>ترشي، شير را مستعد پنير شدن مي‌‌سازد و سميت به</a:t>
            </a:r>
            <a:r>
              <a:rPr lang="en-US" sz="2400" b="1" dirty="0" smtClean="0">
                <a:solidFill>
                  <a:srgbClr val="7030A0"/>
                </a:solidFill>
                <a:ea typeface="Calibri"/>
                <a:cs typeface="B Zar"/>
              </a:rPr>
              <a:t>‌</a:t>
            </a:r>
            <a:r>
              <a:rPr lang="fa-IR" sz="2400" b="1" dirty="0" smtClean="0">
                <a:solidFill>
                  <a:srgbClr val="7030A0"/>
                </a:solidFill>
                <a:ea typeface="Calibri"/>
                <a:cs typeface="B Zar"/>
              </a:rPr>
              <a:t>هم مي‌‌رساند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ماهي و شير (هردو غليظ</a:t>
            </a:r>
            <a:r>
              <a:rPr lang="en-US" sz="2400" b="1" dirty="0" smtClean="0">
                <a:solidFill>
                  <a:srgbClr val="7030A0"/>
                </a:solidFill>
                <a:ea typeface="Calibri"/>
                <a:cs typeface="B Zar"/>
              </a:rPr>
              <a:t>‌</a:t>
            </a:r>
            <a:r>
              <a:rPr lang="fa-IR" sz="2400" b="1" dirty="0" smtClean="0">
                <a:solidFill>
                  <a:srgbClr val="7030A0"/>
                </a:solidFill>
                <a:ea typeface="Calibri"/>
                <a:cs typeface="B Zar"/>
              </a:rPr>
              <a:t>اند و به زودي فاسد می</a:t>
            </a:r>
            <a:r>
              <a:rPr lang="en-US" sz="2400" b="1" dirty="0" smtClean="0">
                <a:solidFill>
                  <a:srgbClr val="7030A0"/>
                </a:solidFill>
                <a:ea typeface="Calibri"/>
                <a:cs typeface="B Zar"/>
              </a:rPr>
              <a:t>‌</a:t>
            </a:r>
            <a:r>
              <a:rPr lang="fa-IR" sz="2400" b="1" dirty="0" smtClean="0">
                <a:solidFill>
                  <a:srgbClr val="7030A0"/>
                </a:solidFill>
                <a:ea typeface="Calibri"/>
                <a:cs typeface="B Zar"/>
              </a:rPr>
              <a:t>گردند)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fa-IR" sz="2400" b="1" dirty="0" smtClean="0">
                <a:solidFill>
                  <a:srgbClr val="7030A0"/>
                </a:solidFill>
                <a:latin typeface="B Zar"/>
                <a:ea typeface="Calibri"/>
                <a:cs typeface="Arial"/>
              </a:rPr>
              <a:t>جذام و برص و قولنج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ماست و ترب (هردو غليظ‌‌اند و در ترب قوّت نفوذي هست)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fa-IR" sz="2400" b="1" dirty="0" smtClean="0">
                <a:solidFill>
                  <a:srgbClr val="7030A0"/>
                </a:solidFill>
                <a:latin typeface="B Zar"/>
                <a:ea typeface="Calibri"/>
                <a:cs typeface="Arial"/>
              </a:rPr>
              <a:t>درد معده و روده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ماست و پنير </a:t>
            </a:r>
            <a:r>
              <a:rPr lang="en-US" sz="2400" b="1" dirty="0" smtClean="0">
                <a:solidFill>
                  <a:srgbClr val="7030A0"/>
                </a:solidFill>
                <a:ea typeface="Calibri"/>
                <a:cs typeface="B Zar"/>
              </a:rPr>
              <a:t>←</a:t>
            </a:r>
            <a:r>
              <a:rPr lang="fa-IR" sz="2400" b="1" dirty="0" smtClean="0">
                <a:solidFill>
                  <a:srgbClr val="7030A0"/>
                </a:solidFill>
                <a:ea typeface="Calibri"/>
                <a:cs typeface="B Zar"/>
              </a:rPr>
              <a:t> مايه پنير، ممكن است ماست را در معده بسته و پنير گرداند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سويق گندم و جو و شيربرنج (هردو نفاخ‌‌اند)</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روغن و چربي كه در ظرف مس تغيير مزه داده باشد سمّيت دارد.</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نان خالي بدون نان خورش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fa-IR" sz="2400" b="1" dirty="0" smtClean="0">
                <a:solidFill>
                  <a:srgbClr val="7030A0"/>
                </a:solidFill>
                <a:latin typeface="B Zar"/>
                <a:ea typeface="Calibri"/>
                <a:cs typeface="Arial"/>
              </a:rPr>
              <a:t>تخريب معده </a:t>
            </a:r>
            <a:r>
              <a:rPr lang="en-US" sz="2400" b="1" dirty="0" smtClean="0">
                <a:solidFill>
                  <a:srgbClr val="7030A0"/>
                </a:solidFill>
                <a:ea typeface="Calibri"/>
                <a:cs typeface="Arial"/>
              </a:rPr>
              <a:t/>
            </a:r>
            <a:br>
              <a:rPr lang="en-US" sz="2400" b="1" dirty="0" smtClean="0">
                <a:solidFill>
                  <a:srgbClr val="7030A0"/>
                </a:solidFill>
                <a:ea typeface="Calibri"/>
                <a:cs typeface="Arial"/>
              </a:rPr>
            </a:br>
            <a:endParaRPr lang="en-US" sz="2000" b="1" dirty="0">
              <a:solidFill>
                <a:srgbClr val="7030A0"/>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42" y="1071546"/>
            <a:ext cx="8305800" cy="4857784"/>
          </a:xfrm>
        </p:spPr>
        <p:txBody>
          <a:bodyPr>
            <a:noAutofit/>
          </a:bodyPr>
          <a:lstStyle/>
          <a:p>
            <a:pPr marL="125730" algn="r" rtl="1">
              <a:spcAft>
                <a:spcPts val="0"/>
              </a:spcAft>
            </a:pPr>
            <a:r>
              <a:rPr lang="fa-IR" sz="2400" b="1" dirty="0" smtClean="0">
                <a:solidFill>
                  <a:srgbClr val="7030A0"/>
                </a:solidFill>
                <a:ea typeface="Calibri"/>
                <a:cs typeface="B Zar"/>
              </a:rPr>
              <a:t>- گوشت </a:t>
            </a:r>
            <a:r>
              <a:rPr lang="ar-SA" sz="2400" b="1" dirty="0" smtClean="0">
                <a:solidFill>
                  <a:srgbClr val="7030A0"/>
                </a:solidFill>
                <a:ea typeface="Calibri"/>
                <a:cs typeface="B Zar"/>
              </a:rPr>
              <a:t>كبابي ب</a:t>
            </a:r>
            <a:r>
              <a:rPr lang="fa-IR" sz="2400" b="1" dirty="0" smtClean="0">
                <a:solidFill>
                  <a:srgbClr val="7030A0"/>
                </a:solidFill>
                <a:ea typeface="Calibri"/>
                <a:cs typeface="B Zar"/>
              </a:rPr>
              <a:t>ا</a:t>
            </a:r>
            <a:r>
              <a:rPr lang="ar-SA" sz="2400" b="1" dirty="0" smtClean="0">
                <a:solidFill>
                  <a:srgbClr val="7030A0"/>
                </a:solidFill>
                <a:ea typeface="Calibri"/>
                <a:cs typeface="B Zar"/>
              </a:rPr>
              <a:t> آتش چوب بيدانجير</a:t>
            </a:r>
            <a:r>
              <a:rPr lang="fa-IR" sz="2400" b="1" dirty="0" smtClean="0">
                <a:solidFill>
                  <a:srgbClr val="7030A0"/>
                </a:solidFill>
                <a:ea typeface="Calibri"/>
                <a:cs typeface="B Zar"/>
              </a:rPr>
              <a:t> را </a:t>
            </a:r>
            <a:r>
              <a:rPr lang="ar-SA" sz="2400" b="1" dirty="0" smtClean="0">
                <a:solidFill>
                  <a:srgbClr val="7030A0"/>
                </a:solidFill>
                <a:ea typeface="Calibri"/>
                <a:cs typeface="B Zar"/>
              </a:rPr>
              <a:t>نخورند چه جوهر بيدانجير فاسد است </a:t>
            </a:r>
            <a:r>
              <a:rPr lang="fa-IR" sz="2400" b="1" dirty="0" smtClean="0">
                <a:solidFill>
                  <a:srgbClr val="7030A0"/>
                </a:solidFill>
                <a:ea typeface="Calibri"/>
                <a:cs typeface="B Zar"/>
              </a:rPr>
              <a:t>و حتي </a:t>
            </a:r>
            <a:r>
              <a:rPr lang="ar-SA" sz="2400" b="1" dirty="0" smtClean="0">
                <a:solidFill>
                  <a:srgbClr val="7030A0"/>
                </a:solidFill>
                <a:ea typeface="Calibri"/>
                <a:cs typeface="B Zar"/>
              </a:rPr>
              <a:t>در سايه بيدانجير نشستن و خوابيدن بد است چنانچه در سايه درخت گرد</a:t>
            </a:r>
            <a:r>
              <a:rPr lang="fa-IR" sz="2400" b="1" dirty="0" smtClean="0">
                <a:solidFill>
                  <a:srgbClr val="7030A0"/>
                </a:solidFill>
                <a:ea typeface="Calibri"/>
                <a:cs typeface="B Zar"/>
              </a:rPr>
              <a:t>و.</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a:t>
            </a:r>
            <a:r>
              <a:rPr lang="ar-SA" sz="2400" b="1" dirty="0" smtClean="0">
                <a:solidFill>
                  <a:srgbClr val="7030A0"/>
                </a:solidFill>
                <a:ea typeface="Calibri"/>
                <a:cs typeface="B Zar"/>
              </a:rPr>
              <a:t>مداومت خوردن تخم</a:t>
            </a:r>
            <a:r>
              <a:rPr lang="en-US" sz="2400" b="1" dirty="0" smtClean="0">
                <a:solidFill>
                  <a:srgbClr val="7030A0"/>
                </a:solidFill>
                <a:ea typeface="Calibri"/>
                <a:cs typeface="B Zar"/>
              </a:rPr>
              <a:t>‌</a:t>
            </a:r>
            <a:r>
              <a:rPr lang="ar-SA" sz="2400" b="1" dirty="0" smtClean="0">
                <a:solidFill>
                  <a:srgbClr val="7030A0"/>
                </a:solidFill>
                <a:ea typeface="Calibri"/>
                <a:cs typeface="B Zar"/>
              </a:rPr>
              <a:t>مرغ </a:t>
            </a:r>
            <a:r>
              <a:rPr lang="en-US" sz="2400" b="1" dirty="0" smtClean="0">
                <a:solidFill>
                  <a:srgbClr val="7030A0"/>
                </a:solidFill>
                <a:ea typeface="Calibri"/>
                <a:cs typeface="B Zar"/>
              </a:rPr>
              <a:t>←</a:t>
            </a:r>
            <a:r>
              <a:rPr lang="ar-SA" sz="2400" b="1" dirty="0" smtClean="0">
                <a:solidFill>
                  <a:srgbClr val="7030A0"/>
                </a:solidFill>
                <a:ea typeface="Calibri"/>
                <a:cs typeface="B Zar"/>
              </a:rPr>
              <a:t> كلف در صورت و رياح سرد در طحال و معده</a:t>
            </a:r>
            <a:r>
              <a:rPr lang="fa-IR" sz="2400" b="1" dirty="0" smtClean="0">
                <a:solidFill>
                  <a:srgbClr val="7030A0"/>
                </a:solidFill>
                <a:ea typeface="Calibri"/>
                <a:cs typeface="B Zar"/>
              </a:rPr>
              <a:t>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a:t>
            </a:r>
            <a:r>
              <a:rPr lang="ar-SA" sz="2400" b="1" dirty="0" smtClean="0">
                <a:solidFill>
                  <a:srgbClr val="7030A0"/>
                </a:solidFill>
                <a:ea typeface="Calibri"/>
                <a:cs typeface="B Zar"/>
              </a:rPr>
              <a:t>بسيار خوردن </a:t>
            </a:r>
            <a:r>
              <a:rPr lang="fa-IR" sz="2400" b="1" dirty="0" smtClean="0">
                <a:solidFill>
                  <a:srgbClr val="7030A0"/>
                </a:solidFill>
                <a:ea typeface="Calibri"/>
                <a:cs typeface="B Zar"/>
              </a:rPr>
              <a:t>تخم</a:t>
            </a:r>
            <a:r>
              <a:rPr lang="en-US" sz="2400" b="1" dirty="0" smtClean="0">
                <a:solidFill>
                  <a:srgbClr val="7030A0"/>
                </a:solidFill>
                <a:ea typeface="Calibri"/>
                <a:cs typeface="B Zar"/>
              </a:rPr>
              <a:t>‌</a:t>
            </a:r>
            <a:r>
              <a:rPr lang="fa-IR" sz="2400" b="1" dirty="0" smtClean="0">
                <a:solidFill>
                  <a:srgbClr val="7030A0"/>
                </a:solidFill>
                <a:ea typeface="Calibri"/>
                <a:cs typeface="B Zar"/>
              </a:rPr>
              <a:t>مرغ آب</a:t>
            </a:r>
            <a:r>
              <a:rPr lang="en-US" sz="2400" b="1" dirty="0" smtClean="0">
                <a:solidFill>
                  <a:srgbClr val="7030A0"/>
                </a:solidFill>
                <a:ea typeface="Calibri"/>
                <a:cs typeface="B Zar"/>
              </a:rPr>
              <a:t>‌</a:t>
            </a:r>
            <a:r>
              <a:rPr lang="fa-IR" sz="2400" b="1" dirty="0" smtClean="0">
                <a:solidFill>
                  <a:srgbClr val="7030A0"/>
                </a:solidFill>
                <a:ea typeface="Calibri"/>
                <a:cs typeface="B Zar"/>
              </a:rPr>
              <a:t>پز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ar-SA" sz="2400" b="1" dirty="0" smtClean="0">
                <a:solidFill>
                  <a:srgbClr val="7030A0"/>
                </a:solidFill>
                <a:ea typeface="Calibri"/>
                <a:cs typeface="B Zar"/>
              </a:rPr>
              <a:t>تنگي و گرفتگي نفس و انقطاع آن</a:t>
            </a:r>
            <a:r>
              <a:rPr lang="fa-IR" sz="2400" b="1" dirty="0" smtClean="0">
                <a:solidFill>
                  <a:srgbClr val="7030A0"/>
                </a:solidFill>
                <a:ea typeface="Calibri"/>
                <a:cs typeface="B Zar"/>
              </a:rPr>
              <a:t>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زياد خوردن </a:t>
            </a:r>
            <a:r>
              <a:rPr lang="ar-SA" sz="2400" b="1" dirty="0" smtClean="0">
                <a:solidFill>
                  <a:srgbClr val="7030A0"/>
                </a:solidFill>
                <a:ea typeface="Calibri"/>
                <a:cs typeface="B Zar"/>
              </a:rPr>
              <a:t>گرد</a:t>
            </a:r>
            <a:r>
              <a:rPr lang="fa-IR" sz="2400" b="1" dirty="0" smtClean="0">
                <a:solidFill>
                  <a:srgbClr val="7030A0"/>
                </a:solidFill>
                <a:ea typeface="Calibri"/>
                <a:cs typeface="B Zar"/>
              </a:rPr>
              <a:t>ه</a:t>
            </a:r>
            <a:r>
              <a:rPr lang="ar-SA" sz="2400" b="1" dirty="0" smtClean="0">
                <a:solidFill>
                  <a:srgbClr val="7030A0"/>
                </a:solidFill>
                <a:ea typeface="Calibri"/>
                <a:cs typeface="B Zar"/>
              </a:rPr>
              <a:t> گوسفند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ar-SA" sz="2400" b="1" dirty="0" smtClean="0">
                <a:solidFill>
                  <a:srgbClr val="7030A0"/>
                </a:solidFill>
                <a:ea typeface="Calibri"/>
                <a:cs typeface="B Zar"/>
              </a:rPr>
              <a:t>كثافت مثانه</a:t>
            </a:r>
            <a:r>
              <a:rPr lang="fa-IR" sz="2400" b="1" dirty="0" smtClean="0">
                <a:solidFill>
                  <a:srgbClr val="7030A0"/>
                </a:solidFill>
                <a:ea typeface="Calibri"/>
                <a:cs typeface="B Zar"/>
              </a:rPr>
              <a:t>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a:t>
            </a:r>
            <a:r>
              <a:rPr lang="ar-SA" sz="2400" b="1" dirty="0" smtClean="0">
                <a:solidFill>
                  <a:srgbClr val="7030A0"/>
                </a:solidFill>
                <a:ea typeface="Calibri"/>
                <a:cs typeface="B Zar"/>
              </a:rPr>
              <a:t>بسيار خوردن گوشت حيوان وحشي و گاو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ar-SA" sz="2400" b="1" dirty="0" smtClean="0">
                <a:solidFill>
                  <a:srgbClr val="7030A0"/>
                </a:solidFill>
                <a:ea typeface="Calibri"/>
                <a:cs typeface="B Zar"/>
              </a:rPr>
              <a:t>تحير عقل و </a:t>
            </a:r>
            <a:r>
              <a:rPr lang="fa-IR" sz="2400" b="1" dirty="0" smtClean="0">
                <a:solidFill>
                  <a:srgbClr val="7030A0"/>
                </a:solidFill>
                <a:ea typeface="Calibri"/>
                <a:cs typeface="B Zar"/>
              </a:rPr>
              <a:t>كندي</a:t>
            </a:r>
            <a:r>
              <a:rPr lang="ar-SA" sz="2400" b="1" dirty="0" smtClean="0">
                <a:solidFill>
                  <a:srgbClr val="7030A0"/>
                </a:solidFill>
                <a:ea typeface="Calibri"/>
                <a:cs typeface="B Zar"/>
              </a:rPr>
              <a:t> ذهن و فراموشي بسيار</a:t>
            </a:r>
            <a:r>
              <a:rPr lang="fa-IR" sz="2400" b="1" dirty="0" smtClean="0">
                <a:solidFill>
                  <a:srgbClr val="7030A0"/>
                </a:solidFill>
                <a:ea typeface="Calibri"/>
                <a:cs typeface="B Zar"/>
              </a:rPr>
              <a:t>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a:t>
            </a:r>
            <a:r>
              <a:rPr lang="ar-SA" sz="2400" b="1" dirty="0" smtClean="0">
                <a:solidFill>
                  <a:srgbClr val="7030A0"/>
                </a:solidFill>
                <a:ea typeface="Calibri"/>
                <a:cs typeface="B Zar"/>
              </a:rPr>
              <a:t>آشاميدن آب سرد بالاي </a:t>
            </a:r>
            <a:r>
              <a:rPr lang="fa-IR" sz="2400" b="1" dirty="0" smtClean="0">
                <a:solidFill>
                  <a:srgbClr val="7030A0"/>
                </a:solidFill>
                <a:ea typeface="Calibri"/>
                <a:cs typeface="B Zar"/>
              </a:rPr>
              <a:t>غذاي</a:t>
            </a:r>
            <a:r>
              <a:rPr lang="ar-SA" sz="2400" b="1" dirty="0" smtClean="0">
                <a:solidFill>
                  <a:srgbClr val="7030A0"/>
                </a:solidFill>
                <a:ea typeface="Calibri"/>
                <a:cs typeface="B Zar"/>
              </a:rPr>
              <a:t> گرم و يا شيرينی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ar-SA" sz="2400" b="1" dirty="0" smtClean="0">
                <a:solidFill>
                  <a:srgbClr val="7030A0"/>
                </a:solidFill>
                <a:ea typeface="Calibri"/>
                <a:cs typeface="B Zar"/>
              </a:rPr>
              <a:t>مضر دندان</a:t>
            </a:r>
            <a:r>
              <a:rPr lang="en-US" sz="2400" b="1" dirty="0" smtClean="0">
                <a:solidFill>
                  <a:srgbClr val="7030A0"/>
                </a:solidFill>
                <a:ea typeface="Calibri"/>
                <a:cs typeface="B Zar"/>
              </a:rPr>
              <a:t>‌</a:t>
            </a:r>
            <a:r>
              <a:rPr lang="ar-SA" sz="2400" b="1" dirty="0" smtClean="0">
                <a:solidFill>
                  <a:srgbClr val="7030A0"/>
                </a:solidFill>
                <a:ea typeface="Calibri"/>
                <a:cs typeface="B Zar"/>
              </a:rPr>
              <a:t>ها و </a:t>
            </a:r>
            <a:r>
              <a:rPr lang="fa-IR" sz="2400" b="1" dirty="0" smtClean="0">
                <a:solidFill>
                  <a:srgbClr val="7030A0"/>
                </a:solidFill>
                <a:ea typeface="Calibri"/>
                <a:cs typeface="B Zar"/>
              </a:rPr>
              <a:t>موجب</a:t>
            </a:r>
            <a:r>
              <a:rPr lang="ar-SA" sz="2400" b="1" dirty="0" smtClean="0">
                <a:solidFill>
                  <a:srgbClr val="7030A0"/>
                </a:solidFill>
                <a:ea typeface="Calibri"/>
                <a:cs typeface="B Zar"/>
              </a:rPr>
              <a:t> افتادن آنها</a:t>
            </a:r>
            <a:r>
              <a:rPr lang="fa-IR" sz="2400" b="1" dirty="0" smtClean="0">
                <a:solidFill>
                  <a:srgbClr val="7030A0"/>
                </a:solidFill>
                <a:ea typeface="Calibri"/>
                <a:cs typeface="B Zar"/>
              </a:rPr>
              <a:t> </a:t>
            </a:r>
            <a:r>
              <a:rPr lang="en-US" sz="2400" b="1" dirty="0" smtClean="0">
                <a:solidFill>
                  <a:srgbClr val="7030A0"/>
                </a:solidFill>
                <a:ea typeface="Calibri"/>
                <a:cs typeface="Arial"/>
              </a:rPr>
              <a:t/>
            </a:r>
            <a:br>
              <a:rPr lang="en-US" sz="2400" b="1" dirty="0" smtClean="0">
                <a:solidFill>
                  <a:srgbClr val="7030A0"/>
                </a:solidFill>
                <a:ea typeface="Calibri"/>
                <a:cs typeface="Arial"/>
              </a:rPr>
            </a:br>
            <a:r>
              <a:rPr lang="fa-IR" sz="2400" b="1" dirty="0" smtClean="0">
                <a:solidFill>
                  <a:srgbClr val="7030A0"/>
                </a:solidFill>
                <a:ea typeface="Calibri"/>
                <a:cs typeface="B Zar"/>
              </a:rPr>
              <a:t>	- غ</a:t>
            </a:r>
            <a:r>
              <a:rPr lang="ar-SA" sz="2400" b="1" dirty="0" smtClean="0">
                <a:solidFill>
                  <a:srgbClr val="7030A0"/>
                </a:solidFill>
                <a:ea typeface="Calibri"/>
                <a:cs typeface="B Zar"/>
              </a:rPr>
              <a:t>ذ</a:t>
            </a:r>
            <a:r>
              <a:rPr lang="fa-IR" sz="2400" b="1" dirty="0" smtClean="0">
                <a:solidFill>
                  <a:srgbClr val="7030A0"/>
                </a:solidFill>
                <a:ea typeface="Calibri"/>
                <a:cs typeface="B Zar"/>
              </a:rPr>
              <a:t>اها</a:t>
            </a:r>
            <a:r>
              <a:rPr lang="ar-SA" sz="2400" b="1" dirty="0" smtClean="0">
                <a:solidFill>
                  <a:srgbClr val="7030A0"/>
                </a:solidFill>
                <a:ea typeface="Calibri"/>
                <a:cs typeface="B Zar"/>
              </a:rPr>
              <a:t>ي سريع</a:t>
            </a:r>
            <a:r>
              <a:rPr lang="en-US" sz="2400" b="1" dirty="0" smtClean="0">
                <a:solidFill>
                  <a:srgbClr val="7030A0"/>
                </a:solidFill>
                <a:ea typeface="Calibri"/>
                <a:cs typeface="B Zar"/>
              </a:rPr>
              <a:t>‌</a:t>
            </a:r>
            <a:r>
              <a:rPr lang="ar-SA" sz="2400" b="1" dirty="0" smtClean="0">
                <a:solidFill>
                  <a:srgbClr val="7030A0"/>
                </a:solidFill>
                <a:ea typeface="Calibri"/>
                <a:cs typeface="B Zar"/>
              </a:rPr>
              <a:t>الفساد والاستحاله </a:t>
            </a:r>
            <a:r>
              <a:rPr lang="fa-IR" sz="2400" b="1" dirty="0" smtClean="0">
                <a:solidFill>
                  <a:srgbClr val="7030A0"/>
                </a:solidFill>
                <a:ea typeface="Calibri"/>
                <a:cs typeface="B Zar"/>
              </a:rPr>
              <a:t>چون</a:t>
            </a:r>
            <a:r>
              <a:rPr lang="ar-SA" sz="2400" b="1" dirty="0" smtClean="0">
                <a:solidFill>
                  <a:srgbClr val="7030A0"/>
                </a:solidFill>
                <a:ea typeface="Calibri"/>
                <a:cs typeface="B Zar"/>
              </a:rPr>
              <a:t> شير و خربزه و هندوانه </a:t>
            </a:r>
            <a:r>
              <a:rPr lang="fa-IR" sz="2400" b="1" dirty="0" smtClean="0">
                <a:solidFill>
                  <a:srgbClr val="7030A0"/>
                </a:solidFill>
                <a:ea typeface="Calibri"/>
                <a:cs typeface="B Zar"/>
              </a:rPr>
              <a:t>پس</a:t>
            </a:r>
            <a:r>
              <a:rPr lang="ar-SA" sz="2400" b="1" dirty="0" smtClean="0">
                <a:solidFill>
                  <a:srgbClr val="7030A0"/>
                </a:solidFill>
                <a:ea typeface="Calibri"/>
                <a:cs typeface="B Zar"/>
              </a:rPr>
              <a:t> از </a:t>
            </a:r>
            <a:r>
              <a:rPr lang="fa-IR" sz="2400" b="1" dirty="0" smtClean="0">
                <a:solidFill>
                  <a:srgbClr val="7030A0"/>
                </a:solidFill>
                <a:ea typeface="Calibri"/>
                <a:cs typeface="B Zar"/>
              </a:rPr>
              <a:t>ورزش</a:t>
            </a:r>
            <a:r>
              <a:rPr lang="ar-SA" sz="2400" b="1" dirty="0" smtClean="0">
                <a:solidFill>
                  <a:srgbClr val="7030A0"/>
                </a:solidFill>
                <a:ea typeface="Calibri"/>
                <a:cs typeface="B Zar"/>
              </a:rPr>
              <a:t> شديد يا در حالت غضب </a:t>
            </a:r>
            <a:r>
              <a:rPr lang="en-US" sz="2400" b="1" dirty="0" smtClean="0">
                <a:solidFill>
                  <a:srgbClr val="7030A0"/>
                </a:solidFill>
                <a:ea typeface="Calibri"/>
                <a:cs typeface="B Zar"/>
              </a:rPr>
              <a:t>←</a:t>
            </a:r>
            <a:r>
              <a:rPr lang="en-US" sz="2400" b="1" dirty="0" smtClean="0">
                <a:solidFill>
                  <a:srgbClr val="7030A0"/>
                </a:solidFill>
                <a:latin typeface="B Zar"/>
                <a:ea typeface="Calibri"/>
                <a:cs typeface="Arial"/>
              </a:rPr>
              <a:t> </a:t>
            </a:r>
            <a:r>
              <a:rPr lang="ar-SA" sz="2400" b="1" dirty="0" smtClean="0">
                <a:solidFill>
                  <a:srgbClr val="7030A0"/>
                </a:solidFill>
                <a:ea typeface="Calibri"/>
                <a:cs typeface="B Zar"/>
              </a:rPr>
              <a:t>فساد خو</a:t>
            </a:r>
            <a:r>
              <a:rPr lang="fa-IR" sz="2400" b="1" dirty="0" smtClean="0">
                <a:solidFill>
                  <a:srgbClr val="7030A0"/>
                </a:solidFill>
                <a:ea typeface="Calibri"/>
                <a:cs typeface="B Zar"/>
              </a:rPr>
              <a:t>ن</a:t>
            </a:r>
            <a:r>
              <a:rPr lang="ar-SA" sz="2400" b="1" dirty="0" smtClean="0">
                <a:solidFill>
                  <a:srgbClr val="7030A0"/>
                </a:solidFill>
                <a:ea typeface="Calibri"/>
                <a:cs typeface="B Zar"/>
              </a:rPr>
              <a:t> و ساير اخلاط </a:t>
            </a:r>
            <a:r>
              <a:rPr lang="en-US" sz="2400" b="1" dirty="0" smtClean="0">
                <a:solidFill>
                  <a:srgbClr val="7030A0"/>
                </a:solidFill>
                <a:ea typeface="Calibri"/>
                <a:cs typeface="Arial"/>
              </a:rPr>
              <a:t/>
            </a:r>
            <a:br>
              <a:rPr lang="en-US" sz="2400" b="1" dirty="0" smtClean="0">
                <a:solidFill>
                  <a:srgbClr val="7030A0"/>
                </a:solidFill>
                <a:ea typeface="Calibri"/>
                <a:cs typeface="Arial"/>
              </a:rPr>
            </a:br>
            <a:endParaRPr lang="en-US" sz="2000" b="1" dirty="0">
              <a:solidFill>
                <a:srgbClr val="7030A0"/>
              </a:solidFill>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818</TotalTime>
  <Words>241</Words>
  <Application>Microsoft Office PowerPoint</Application>
  <PresentationFormat>On-screen Show (4:3)</PresentationFormat>
  <Paragraphs>24</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Equity</vt:lpstr>
      <vt:lpstr>Flow</vt:lpstr>
      <vt:lpstr>بسم الله الرحمن الرحیم</vt:lpstr>
      <vt:lpstr>خوراك اصلي انسان </vt:lpstr>
      <vt:lpstr>حفظ‌الصحه ناصری </vt:lpstr>
      <vt:lpstr>نکات لازم در غذا خوردن</vt:lpstr>
      <vt:lpstr> 1-  تعديل مقدار غذا:   بايد موقعي كه هنوز كمي اشتها هست، دست از خوردن غذا کشید. 2- سكون و آرامش حین و  پس از غذا 3- خوردن بايد در هنگام اشتهاي راستين باشد 4- در هنگام غلبه اشتها و گرسنگي نيز، نبايد از خوردن امتناع شود  - در صورت تأخير در خوردن بايد  قدري آب ليمو و يا انار ترش ميل نموده، آنگاه غذا ميل نمايند.  5- . در يك وعده نبايد غذاهاي مختلف خورد و روي يك غذا هم نبايد غذاي ديگري خورد. 6- خوب جویده شود 7- مایعات ممنوع 8-  صبحانه </vt:lpstr>
      <vt:lpstr> چه غذاهايي را نبايد با هم خورد؟  </vt:lpstr>
      <vt:lpstr>- ماهي تازه و گوشت مرغ ← درد دندان   - شير و شراب ←  نقرس و استرخاء و برص  - سركه و برنج ← درد روده و قولنج   - انگور بالاي كله و پاچه ← ضرر معده و توليد خلطِ غليظِ لزج   - انار بر بالاي هريسه ← قولنج   - ماهي و تخم مرغ پخته ← هيضه، نقرس، قولنج، بواسير و دندان‌درد  - جمع ميان دو چيز گرم مثل كبوتربچه و سير و ميان دو سرد مثل خيار و آش كشك و ميان دو سريع‌الفساد مثل شير و خربزه و ميان دو مرخي مثل مغزها  با كره ← مضرت اينها از راه قياس ظاهر است.   - خوردن گوشت خام ← توليد كرم در شكم  </vt:lpstr>
      <vt:lpstr> - شیر و ترشی‌ها ← ترشي، شير را مستعد پنير شدن مي‌‌سازد و سميت به‌هم مي‌‌رساند   - ماهي و شير (هردو غليظ‌اند و به زودي فاسد می‌گردند) ← جذام و برص و قولنج   - ماست و ترب (هردو غليظ‌‌اند و در ترب قوّت نفوذي هست) ← درد معده و روده   - ماست و پنير ← مايه پنير، ممكن است ماست را در معده بسته و پنير گرداند   - سويق گندم و جو و شيربرنج (هردو نفاخ‌‌اند)  - روغن و چربي كه در ظرف مس تغيير مزه داده باشد سمّيت دارد.  - نان خالي بدون نان خورش ← تخريب معده  </vt:lpstr>
      <vt:lpstr>- گوشت كبابي با آتش چوب بيدانجير را نخورند چه جوهر بيدانجير فاسد است و حتي در سايه بيدانجير نشستن و خوابيدن بد است چنانچه در سايه درخت گردو.  - مداومت خوردن تخم‌مرغ ← كلف در صورت و رياح سرد در طحال و معده   - بسيار خوردن تخم‌مرغ آب‌پز ← تنگي و گرفتگي نفس و انقطاع آن   - زياد خوردن گرده گوسفند ← كثافت مثانه   - بسيار خوردن گوشت حيوان وحشي و گاو ← تحير عقل و كندي ذهن و فراموشي بسيار   - آشاميدن آب سرد بالاي غذاي گرم و يا شيرينی ← مضر دندان‌ها و موجب افتادن آنها   - غذاهاي سريع‌الفساد والاستحاله چون شير و خربزه و هندوانه پس از ورزش شديد يا در حالت غضب ← فساد خون و ساير اخلاط  </vt:lpstr>
      <vt:lpstr>آب</vt:lpstr>
      <vt:lpstr>زمان و آداب نوشیدن آب </vt:lpstr>
      <vt:lpstr>      - بهترین آب‌ها برای مزاج معتدل در حال تندرستی، آب سرد معتدل‌المقدار است - بهتر اين است كه ظرف آب را سرد کنند نه آنكه جرم برف و یخ را در آب اندازند -آب 2 ساعت پس از غذا - آب را باید دست‌کم به سه نفس نوشید و میان جرعه‌ها نفس کشید.   </vt:lpstr>
      <vt:lpstr>- نوشیدن آب بین غذا مضر است - گرم مزاج باید به وقت عطش راستین حتما آب بنوشد ولی سردمزاج باید به تأخیر بیاندازد </vt:lpstr>
      <vt:lpstr>- آشامیدن آب ناشتا بد است   - آشامیدن آب پس از حرکت زیاد و حین و پس از حمام مضر است - آشامیدن آب پس از جماع - نوشیدن آب بین و پس از خواب - آب سرد پس از شیرینی یا ترشی و پس از میوه‌های تر مفسد معده است. </vt:lpstr>
      <vt:lpstr>بین طعام وبلا فاصله بعد آن علی الریق هوای بسیار گرم بعد از حرکات عنیفه بعد جماع بعد استحمام بعد مسهل بین خواب وبعد از خواب آب گرم بعد از طعام شور آب سرد بعد از طعام شیرین آب بعد از فواکه  </vt:lpstr>
      <vt:lpstr>PowerPoint Presentation</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pc01</dc:creator>
  <cp:lastModifiedBy>M.KH</cp:lastModifiedBy>
  <cp:revision>68</cp:revision>
  <dcterms:created xsi:type="dcterms:W3CDTF">2013-03-11T18:18:34Z</dcterms:created>
  <dcterms:modified xsi:type="dcterms:W3CDTF">2015-09-20T04:42:18Z</dcterms:modified>
</cp:coreProperties>
</file>